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94" r:id="rId5"/>
  </p:sldMasterIdLst>
  <p:notesMasterIdLst>
    <p:notesMasterId r:id="rId30"/>
  </p:notesMasterIdLst>
  <p:sldIdLst>
    <p:sldId id="256" r:id="rId6"/>
    <p:sldId id="259" r:id="rId7"/>
    <p:sldId id="289" r:id="rId8"/>
    <p:sldId id="271" r:id="rId9"/>
    <p:sldId id="332" r:id="rId10"/>
    <p:sldId id="334" r:id="rId11"/>
    <p:sldId id="335" r:id="rId12"/>
    <p:sldId id="342" r:id="rId13"/>
    <p:sldId id="333" r:id="rId14"/>
    <p:sldId id="301" r:id="rId15"/>
    <p:sldId id="298" r:id="rId16"/>
    <p:sldId id="338" r:id="rId17"/>
    <p:sldId id="321" r:id="rId18"/>
    <p:sldId id="317" r:id="rId19"/>
    <p:sldId id="319" r:id="rId20"/>
    <p:sldId id="322" r:id="rId21"/>
    <p:sldId id="284" r:id="rId22"/>
    <p:sldId id="328" r:id="rId23"/>
    <p:sldId id="325" r:id="rId24"/>
    <p:sldId id="302" r:id="rId25"/>
    <p:sldId id="305" r:id="rId26"/>
    <p:sldId id="306" r:id="rId27"/>
    <p:sldId id="307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66"/>
    <a:srgbClr val="3366CC"/>
    <a:srgbClr val="0099CC"/>
    <a:srgbClr val="0066CC"/>
    <a:srgbClr val="0033CC"/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78155" autoAdjust="0"/>
  </p:normalViewPr>
  <p:slideViewPr>
    <p:cSldViewPr>
      <p:cViewPr varScale="1">
        <p:scale>
          <a:sx n="64" d="100"/>
          <a:sy n="64" d="100"/>
        </p:scale>
        <p:origin x="7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5232"/>
    </p:cViewPr>
  </p:sorterViewPr>
  <p:notesViewPr>
    <p:cSldViewPr>
      <p:cViewPr varScale="1">
        <p:scale>
          <a:sx n="62" d="100"/>
          <a:sy n="62" d="100"/>
        </p:scale>
        <p:origin x="-17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FFB5B-35A5-4C5B-95CB-7072F06473D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7ADBD-0C27-4F85-9CD2-B3B4BF874CDE}">
      <dgm:prSet phldrT="[Text]" custT="1"/>
      <dgm:spPr>
        <a:solidFill>
          <a:srgbClr val="339966"/>
        </a:solidFill>
      </dgm:spPr>
      <dgm:t>
        <a:bodyPr/>
        <a:lstStyle/>
        <a:p>
          <a:r>
            <a:rPr lang="en-US" sz="1600" dirty="0" smtClean="0"/>
            <a:t>Land Use Plan</a:t>
          </a:r>
          <a:endParaRPr lang="en-US" sz="1600" dirty="0"/>
        </a:p>
      </dgm:t>
    </dgm:pt>
    <dgm:pt modelId="{8A69FB10-92E6-4666-8CC6-95FA51C232EC}" type="parTrans" cxnId="{5F56710B-D0C4-4949-9C88-62A956BCE4FF}">
      <dgm:prSet/>
      <dgm:spPr/>
      <dgm:t>
        <a:bodyPr/>
        <a:lstStyle/>
        <a:p>
          <a:endParaRPr lang="en-US"/>
        </a:p>
      </dgm:t>
    </dgm:pt>
    <dgm:pt modelId="{9483798F-16DE-4632-ACA3-FA4A6328D1C7}" type="sibTrans" cxnId="{5F56710B-D0C4-4949-9C88-62A956BCE4FF}">
      <dgm:prSet/>
      <dgm:spPr/>
      <dgm:t>
        <a:bodyPr/>
        <a:lstStyle/>
        <a:p>
          <a:endParaRPr lang="en-US"/>
        </a:p>
      </dgm:t>
    </dgm:pt>
    <dgm:pt modelId="{126D39CE-8358-46D9-AFBF-2EDECAE939C0}">
      <dgm:prSet phldrT="[Text]" custT="1"/>
      <dgm:spPr>
        <a:solidFill>
          <a:srgbClr val="339966"/>
        </a:solidFill>
      </dgm:spPr>
      <dgm:t>
        <a:bodyPr/>
        <a:lstStyle/>
        <a:p>
          <a:r>
            <a:rPr lang="en-US" sz="1400" dirty="0" smtClean="0"/>
            <a:t>VEG EIS</a:t>
          </a:r>
        </a:p>
        <a:p>
          <a:r>
            <a:rPr lang="en-US" sz="1000" dirty="0" err="1" smtClean="0"/>
            <a:t>Veg.Treatment</a:t>
          </a:r>
          <a:endParaRPr lang="en-US" sz="1000" dirty="0"/>
        </a:p>
      </dgm:t>
    </dgm:pt>
    <dgm:pt modelId="{07E86B7D-E011-4952-9429-85AF22353B47}" type="parTrans" cxnId="{2BB361AD-C3A4-4EFC-804F-93BA8DF84B24}">
      <dgm:prSet/>
      <dgm:spPr/>
      <dgm:t>
        <a:bodyPr/>
        <a:lstStyle/>
        <a:p>
          <a:endParaRPr lang="en-US"/>
        </a:p>
      </dgm:t>
    </dgm:pt>
    <dgm:pt modelId="{1CD80381-ACD3-45B8-B2A2-24390D583076}" type="sibTrans" cxnId="{2BB361AD-C3A4-4EFC-804F-93BA8DF84B24}">
      <dgm:prSet/>
      <dgm:spPr/>
      <dgm:t>
        <a:bodyPr/>
        <a:lstStyle/>
        <a:p>
          <a:endParaRPr lang="en-US"/>
        </a:p>
      </dgm:t>
    </dgm:pt>
    <dgm:pt modelId="{B9445AD8-DB2D-433F-98CE-BEF48053E3EA}">
      <dgm:prSet phldrT="[Text]"/>
      <dgm:spPr>
        <a:solidFill>
          <a:srgbClr val="339966"/>
        </a:solidFill>
      </dgm:spPr>
      <dgm:t>
        <a:bodyPr/>
        <a:lstStyle/>
        <a:p>
          <a:r>
            <a:rPr lang="en-US" dirty="0" smtClean="0"/>
            <a:t>Field Office EA</a:t>
          </a:r>
          <a:endParaRPr lang="en-US" dirty="0"/>
        </a:p>
      </dgm:t>
    </dgm:pt>
    <dgm:pt modelId="{E2503A01-5686-4571-9C93-1CD0B54B2C84}" type="parTrans" cxnId="{2A7FF728-C15E-47B7-862C-A06A0737B446}">
      <dgm:prSet/>
      <dgm:spPr/>
      <dgm:t>
        <a:bodyPr/>
        <a:lstStyle/>
        <a:p>
          <a:endParaRPr lang="en-US"/>
        </a:p>
      </dgm:t>
    </dgm:pt>
    <dgm:pt modelId="{B95F03D0-CF59-486C-8B2F-339CEF0B33E2}" type="sibTrans" cxnId="{2A7FF728-C15E-47B7-862C-A06A0737B446}">
      <dgm:prSet/>
      <dgm:spPr/>
      <dgm:t>
        <a:bodyPr/>
        <a:lstStyle/>
        <a:p>
          <a:endParaRPr lang="en-US"/>
        </a:p>
      </dgm:t>
    </dgm:pt>
    <dgm:pt modelId="{E1F75159-4380-45D4-9CA7-8DEBF44427E9}">
      <dgm:prSet phldrT="[Text]" custT="1"/>
      <dgm:spPr>
        <a:solidFill>
          <a:srgbClr val="339966"/>
        </a:solidFill>
      </dgm:spPr>
      <dgm:t>
        <a:bodyPr/>
        <a:lstStyle/>
        <a:p>
          <a:r>
            <a:rPr lang="en-US" sz="1400" dirty="0" smtClean="0"/>
            <a:t>Weed Man. Plan</a:t>
          </a:r>
          <a:endParaRPr lang="en-US" sz="1400" dirty="0"/>
        </a:p>
      </dgm:t>
    </dgm:pt>
    <dgm:pt modelId="{F8F526B6-1B1D-41C1-9939-D6A7DBA3844F}" type="parTrans" cxnId="{8CE3D164-4D1B-4D4D-B2BB-D7DA7B2F9A8D}">
      <dgm:prSet/>
      <dgm:spPr/>
      <dgm:t>
        <a:bodyPr/>
        <a:lstStyle/>
        <a:p>
          <a:endParaRPr lang="en-US"/>
        </a:p>
      </dgm:t>
    </dgm:pt>
    <dgm:pt modelId="{69C1F7C9-B7AC-47F3-8856-36BB93A331DB}" type="sibTrans" cxnId="{8CE3D164-4D1B-4D4D-B2BB-D7DA7B2F9A8D}">
      <dgm:prSet/>
      <dgm:spPr/>
      <dgm:t>
        <a:bodyPr/>
        <a:lstStyle/>
        <a:p>
          <a:endParaRPr lang="en-US"/>
        </a:p>
      </dgm:t>
    </dgm:pt>
    <dgm:pt modelId="{4FC4EC3F-92D1-49E3-BF8B-419A844F26B3}">
      <dgm:prSet phldrT="[Text]" custT="1"/>
      <dgm:spPr>
        <a:solidFill>
          <a:srgbClr val="339966"/>
        </a:solidFill>
      </dgm:spPr>
      <dgm:t>
        <a:bodyPr/>
        <a:lstStyle/>
        <a:p>
          <a:r>
            <a:rPr lang="en-US" sz="1600" dirty="0" smtClean="0"/>
            <a:t>PUP</a:t>
          </a:r>
          <a:endParaRPr lang="en-US" sz="1600" dirty="0"/>
        </a:p>
      </dgm:t>
    </dgm:pt>
    <dgm:pt modelId="{A2264D03-52C8-4298-BE29-8A07EB38CD1D}" type="parTrans" cxnId="{7CFDC400-AA88-4D10-89B8-C475565495D2}">
      <dgm:prSet/>
      <dgm:spPr/>
      <dgm:t>
        <a:bodyPr/>
        <a:lstStyle/>
        <a:p>
          <a:endParaRPr lang="en-US"/>
        </a:p>
      </dgm:t>
    </dgm:pt>
    <dgm:pt modelId="{FC207ABD-235F-4186-A885-DF20506D57FA}" type="sibTrans" cxnId="{7CFDC400-AA88-4D10-89B8-C475565495D2}">
      <dgm:prSet/>
      <dgm:spPr/>
      <dgm:t>
        <a:bodyPr/>
        <a:lstStyle/>
        <a:p>
          <a:endParaRPr lang="en-US"/>
        </a:p>
      </dgm:t>
    </dgm:pt>
    <dgm:pt modelId="{408406BE-3B38-48CD-A0B8-E875A43959C7}">
      <dgm:prSet phldrT="[Text]" custT="1"/>
      <dgm:spPr>
        <a:solidFill>
          <a:srgbClr val="339966"/>
        </a:solidFill>
      </dgm:spPr>
      <dgm:t>
        <a:bodyPr/>
        <a:lstStyle/>
        <a:p>
          <a:r>
            <a:rPr lang="en-US" sz="1800" dirty="0" smtClean="0"/>
            <a:t>PAR</a:t>
          </a:r>
          <a:endParaRPr lang="en-US" sz="1800" dirty="0"/>
        </a:p>
      </dgm:t>
    </dgm:pt>
    <dgm:pt modelId="{C7025446-9BA7-465C-9612-4A6A1729600E}" type="parTrans" cxnId="{AF8C59B3-BD87-4BD3-9163-249D8415E2B3}">
      <dgm:prSet/>
      <dgm:spPr/>
      <dgm:t>
        <a:bodyPr/>
        <a:lstStyle/>
        <a:p>
          <a:endParaRPr lang="en-US"/>
        </a:p>
      </dgm:t>
    </dgm:pt>
    <dgm:pt modelId="{FAAF7BAC-77CE-41F0-99E0-1AC6476AC77B}" type="sibTrans" cxnId="{AF8C59B3-BD87-4BD3-9163-249D8415E2B3}">
      <dgm:prSet/>
      <dgm:spPr/>
      <dgm:t>
        <a:bodyPr/>
        <a:lstStyle/>
        <a:p>
          <a:endParaRPr lang="en-US"/>
        </a:p>
      </dgm:t>
    </dgm:pt>
    <dgm:pt modelId="{90C40271-DE43-446E-B02D-ED6F94812B18}" type="pres">
      <dgm:prSet presAssocID="{242FFB5B-35A5-4C5B-95CB-7072F06473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190FB-90D5-43AA-964F-CE3DEA45A4C6}" type="pres">
      <dgm:prSet presAssocID="{1EC7ADBD-0C27-4F85-9CD2-B3B4BF874CDE}" presName="node" presStyleLbl="node1" presStyleIdx="0" presStyleCnt="6" custRadScaleRad="127165" custRadScaleInc="1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B1C0F-252F-4216-B908-0E39D5097B14}" type="pres">
      <dgm:prSet presAssocID="{1EC7ADBD-0C27-4F85-9CD2-B3B4BF874CDE}" presName="spNode" presStyleCnt="0"/>
      <dgm:spPr/>
    </dgm:pt>
    <dgm:pt modelId="{A6DE2100-F71E-49F0-889A-8D77F7BA8181}" type="pres">
      <dgm:prSet presAssocID="{9483798F-16DE-4632-ACA3-FA4A6328D1C7}" presName="sibTrans" presStyleLbl="sibTrans1D1" presStyleIdx="0" presStyleCnt="6"/>
      <dgm:spPr/>
      <dgm:t>
        <a:bodyPr/>
        <a:lstStyle/>
        <a:p>
          <a:endParaRPr lang="en-US"/>
        </a:p>
      </dgm:t>
    </dgm:pt>
    <dgm:pt modelId="{4D90803A-3DB2-4F55-A35D-3720FBA36D21}" type="pres">
      <dgm:prSet presAssocID="{126D39CE-8358-46D9-AFBF-2EDECAE939C0}" presName="node" presStyleLbl="node1" presStyleIdx="1" presStyleCnt="6" custRadScaleRad="108812" custRadScaleInc="4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93DF7-1D5E-4588-92FC-092F6117B34C}" type="pres">
      <dgm:prSet presAssocID="{126D39CE-8358-46D9-AFBF-2EDECAE939C0}" presName="spNode" presStyleCnt="0"/>
      <dgm:spPr/>
    </dgm:pt>
    <dgm:pt modelId="{F9A70930-A6E8-4F70-82E8-129257EAFCF1}" type="pres">
      <dgm:prSet presAssocID="{1CD80381-ACD3-45B8-B2A2-24390D58307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65D6131-EEC3-4E7B-A509-B73266FA7C56}" type="pres">
      <dgm:prSet presAssocID="{B9445AD8-DB2D-433F-98CE-BEF48053E3EA}" presName="node" presStyleLbl="node1" presStyleIdx="2" presStyleCnt="6" custRadScaleRad="103244" custRadScaleInc="-61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6F976-AA6F-463F-8BF2-C3D6E998DDC3}" type="pres">
      <dgm:prSet presAssocID="{B9445AD8-DB2D-433F-98CE-BEF48053E3EA}" presName="spNode" presStyleCnt="0"/>
      <dgm:spPr/>
    </dgm:pt>
    <dgm:pt modelId="{4204B970-1861-4301-8B77-A26A72C4A202}" type="pres">
      <dgm:prSet presAssocID="{B95F03D0-CF59-486C-8B2F-339CEF0B33E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6BEC67E-5269-40B5-A67F-A2AE23D20956}" type="pres">
      <dgm:prSet presAssocID="{E1F75159-4380-45D4-9CA7-8DEBF44427E9}" presName="node" presStyleLbl="node1" presStyleIdx="3" presStyleCnt="6" custAng="10800000" custFlipVert="1" custScaleX="102636" custScaleY="99172" custRadScaleRad="88520" custRadScaleInc="-15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D4243-97BF-4107-9F65-06CB47CDF857}" type="pres">
      <dgm:prSet presAssocID="{E1F75159-4380-45D4-9CA7-8DEBF44427E9}" presName="spNode" presStyleCnt="0"/>
      <dgm:spPr/>
    </dgm:pt>
    <dgm:pt modelId="{ADAABFF1-9375-4983-A286-E28A14D27AC4}" type="pres">
      <dgm:prSet presAssocID="{69C1F7C9-B7AC-47F3-8856-36BB93A331D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7D35C05-91CA-4C95-BBFB-2BE3B7F5562B}" type="pres">
      <dgm:prSet presAssocID="{4FC4EC3F-92D1-49E3-BF8B-419A844F26B3}" presName="node" presStyleLbl="node1" presStyleIdx="4" presStyleCnt="6" custRadScaleRad="96183" custRadScaleInc="56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105B4-F5D6-4C97-9C0F-8C3ECBF0352B}" type="pres">
      <dgm:prSet presAssocID="{4FC4EC3F-92D1-49E3-BF8B-419A844F26B3}" presName="spNode" presStyleCnt="0"/>
      <dgm:spPr/>
    </dgm:pt>
    <dgm:pt modelId="{9BB6CC69-FA0E-4037-B0DD-792782F3ED27}" type="pres">
      <dgm:prSet presAssocID="{FC207ABD-235F-4186-A885-DF20506D57F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9E117B5-54A8-4CBD-A6F5-036CEA14BE24}" type="pres">
      <dgm:prSet presAssocID="{408406BE-3B38-48CD-A0B8-E875A43959C7}" presName="node" presStyleLbl="node1" presStyleIdx="5" presStyleCnt="6" custRadScaleRad="104749" custRadScaleInc="1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BB6FC-7989-4AF6-9674-D3A5E3B1731D}" type="pres">
      <dgm:prSet presAssocID="{408406BE-3B38-48CD-A0B8-E875A43959C7}" presName="spNode" presStyleCnt="0"/>
      <dgm:spPr/>
    </dgm:pt>
    <dgm:pt modelId="{6AE5D087-84E3-4CD5-8EA9-6F0171086809}" type="pres">
      <dgm:prSet presAssocID="{FAAF7BAC-77CE-41F0-99E0-1AC6476AC77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8EC32BBE-9F68-4860-9E07-5D4F64C70373}" type="presOf" srcId="{242FFB5B-35A5-4C5B-95CB-7072F06473D2}" destId="{90C40271-DE43-446E-B02D-ED6F94812B18}" srcOrd="0" destOrd="0" presId="urn:microsoft.com/office/officeart/2005/8/layout/cycle6"/>
    <dgm:cxn modelId="{2BB361AD-C3A4-4EFC-804F-93BA8DF84B24}" srcId="{242FFB5B-35A5-4C5B-95CB-7072F06473D2}" destId="{126D39CE-8358-46D9-AFBF-2EDECAE939C0}" srcOrd="1" destOrd="0" parTransId="{07E86B7D-E011-4952-9429-85AF22353B47}" sibTransId="{1CD80381-ACD3-45B8-B2A2-24390D583076}"/>
    <dgm:cxn modelId="{1E172EA7-AEDA-4499-A1C4-96F75D26D0AD}" type="presOf" srcId="{4FC4EC3F-92D1-49E3-BF8B-419A844F26B3}" destId="{97D35C05-91CA-4C95-BBFB-2BE3B7F5562B}" srcOrd="0" destOrd="0" presId="urn:microsoft.com/office/officeart/2005/8/layout/cycle6"/>
    <dgm:cxn modelId="{5F56710B-D0C4-4949-9C88-62A956BCE4FF}" srcId="{242FFB5B-35A5-4C5B-95CB-7072F06473D2}" destId="{1EC7ADBD-0C27-4F85-9CD2-B3B4BF874CDE}" srcOrd="0" destOrd="0" parTransId="{8A69FB10-92E6-4666-8CC6-95FA51C232EC}" sibTransId="{9483798F-16DE-4632-ACA3-FA4A6328D1C7}"/>
    <dgm:cxn modelId="{B49400DA-834E-46BA-B70A-21274F9C4283}" type="presOf" srcId="{B9445AD8-DB2D-433F-98CE-BEF48053E3EA}" destId="{265D6131-EEC3-4E7B-A509-B73266FA7C56}" srcOrd="0" destOrd="0" presId="urn:microsoft.com/office/officeart/2005/8/layout/cycle6"/>
    <dgm:cxn modelId="{7CFDC400-AA88-4D10-89B8-C475565495D2}" srcId="{242FFB5B-35A5-4C5B-95CB-7072F06473D2}" destId="{4FC4EC3F-92D1-49E3-BF8B-419A844F26B3}" srcOrd="4" destOrd="0" parTransId="{A2264D03-52C8-4298-BE29-8A07EB38CD1D}" sibTransId="{FC207ABD-235F-4186-A885-DF20506D57FA}"/>
    <dgm:cxn modelId="{2A7FF728-C15E-47B7-862C-A06A0737B446}" srcId="{242FFB5B-35A5-4C5B-95CB-7072F06473D2}" destId="{B9445AD8-DB2D-433F-98CE-BEF48053E3EA}" srcOrd="2" destOrd="0" parTransId="{E2503A01-5686-4571-9C93-1CD0B54B2C84}" sibTransId="{B95F03D0-CF59-486C-8B2F-339CEF0B33E2}"/>
    <dgm:cxn modelId="{AEEC32B5-3387-44A4-9FD2-645F6E5AD503}" type="presOf" srcId="{126D39CE-8358-46D9-AFBF-2EDECAE939C0}" destId="{4D90803A-3DB2-4F55-A35D-3720FBA36D21}" srcOrd="0" destOrd="0" presId="urn:microsoft.com/office/officeart/2005/8/layout/cycle6"/>
    <dgm:cxn modelId="{8ED3010D-7AC6-427E-9BF2-74BE1B182AA4}" type="presOf" srcId="{408406BE-3B38-48CD-A0B8-E875A43959C7}" destId="{F9E117B5-54A8-4CBD-A6F5-036CEA14BE24}" srcOrd="0" destOrd="0" presId="urn:microsoft.com/office/officeart/2005/8/layout/cycle6"/>
    <dgm:cxn modelId="{AF8C59B3-BD87-4BD3-9163-249D8415E2B3}" srcId="{242FFB5B-35A5-4C5B-95CB-7072F06473D2}" destId="{408406BE-3B38-48CD-A0B8-E875A43959C7}" srcOrd="5" destOrd="0" parTransId="{C7025446-9BA7-465C-9612-4A6A1729600E}" sibTransId="{FAAF7BAC-77CE-41F0-99E0-1AC6476AC77B}"/>
    <dgm:cxn modelId="{FD660E21-EA01-4532-B839-80EA48278BAD}" type="presOf" srcId="{FAAF7BAC-77CE-41F0-99E0-1AC6476AC77B}" destId="{6AE5D087-84E3-4CD5-8EA9-6F0171086809}" srcOrd="0" destOrd="0" presId="urn:microsoft.com/office/officeart/2005/8/layout/cycle6"/>
    <dgm:cxn modelId="{D22EEB37-21AE-4CC4-A279-AB2400709371}" type="presOf" srcId="{E1F75159-4380-45D4-9CA7-8DEBF44427E9}" destId="{A6BEC67E-5269-40B5-A67F-A2AE23D20956}" srcOrd="0" destOrd="0" presId="urn:microsoft.com/office/officeart/2005/8/layout/cycle6"/>
    <dgm:cxn modelId="{E1FA78CD-0F3A-4DEB-B88C-03525BBAF079}" type="presOf" srcId="{9483798F-16DE-4632-ACA3-FA4A6328D1C7}" destId="{A6DE2100-F71E-49F0-889A-8D77F7BA8181}" srcOrd="0" destOrd="0" presId="urn:microsoft.com/office/officeart/2005/8/layout/cycle6"/>
    <dgm:cxn modelId="{8CE3D164-4D1B-4D4D-B2BB-D7DA7B2F9A8D}" srcId="{242FFB5B-35A5-4C5B-95CB-7072F06473D2}" destId="{E1F75159-4380-45D4-9CA7-8DEBF44427E9}" srcOrd="3" destOrd="0" parTransId="{F8F526B6-1B1D-41C1-9939-D6A7DBA3844F}" sibTransId="{69C1F7C9-B7AC-47F3-8856-36BB93A331DB}"/>
    <dgm:cxn modelId="{6E7D067A-B065-460C-BFDF-AFD20C9143BF}" type="presOf" srcId="{B95F03D0-CF59-486C-8B2F-339CEF0B33E2}" destId="{4204B970-1861-4301-8B77-A26A72C4A202}" srcOrd="0" destOrd="0" presId="urn:microsoft.com/office/officeart/2005/8/layout/cycle6"/>
    <dgm:cxn modelId="{3C779FB6-06EA-408A-9842-9308A4D5ED2B}" type="presOf" srcId="{1CD80381-ACD3-45B8-B2A2-24390D583076}" destId="{F9A70930-A6E8-4F70-82E8-129257EAFCF1}" srcOrd="0" destOrd="0" presId="urn:microsoft.com/office/officeart/2005/8/layout/cycle6"/>
    <dgm:cxn modelId="{7B2B3F46-7714-41AF-B106-4D73E690C8AF}" type="presOf" srcId="{69C1F7C9-B7AC-47F3-8856-36BB93A331DB}" destId="{ADAABFF1-9375-4983-A286-E28A14D27AC4}" srcOrd="0" destOrd="0" presId="urn:microsoft.com/office/officeart/2005/8/layout/cycle6"/>
    <dgm:cxn modelId="{E69E4C9A-85C7-4320-AF77-281A94F20C76}" type="presOf" srcId="{FC207ABD-235F-4186-A885-DF20506D57FA}" destId="{9BB6CC69-FA0E-4037-B0DD-792782F3ED27}" srcOrd="0" destOrd="0" presId="urn:microsoft.com/office/officeart/2005/8/layout/cycle6"/>
    <dgm:cxn modelId="{7A644A23-8874-463B-AF5F-C120210DF827}" type="presOf" srcId="{1EC7ADBD-0C27-4F85-9CD2-B3B4BF874CDE}" destId="{EEF190FB-90D5-43AA-964F-CE3DEA45A4C6}" srcOrd="0" destOrd="0" presId="urn:microsoft.com/office/officeart/2005/8/layout/cycle6"/>
    <dgm:cxn modelId="{DE523ECA-51F2-418C-9907-9A9152FA1F87}" type="presParOf" srcId="{90C40271-DE43-446E-B02D-ED6F94812B18}" destId="{EEF190FB-90D5-43AA-964F-CE3DEA45A4C6}" srcOrd="0" destOrd="0" presId="urn:microsoft.com/office/officeart/2005/8/layout/cycle6"/>
    <dgm:cxn modelId="{D297307F-DDB8-4940-978D-0135AA5E61F2}" type="presParOf" srcId="{90C40271-DE43-446E-B02D-ED6F94812B18}" destId="{CA4B1C0F-252F-4216-B908-0E39D5097B14}" srcOrd="1" destOrd="0" presId="urn:microsoft.com/office/officeart/2005/8/layout/cycle6"/>
    <dgm:cxn modelId="{0F04A098-C81E-4409-8FEF-55E597292E41}" type="presParOf" srcId="{90C40271-DE43-446E-B02D-ED6F94812B18}" destId="{A6DE2100-F71E-49F0-889A-8D77F7BA8181}" srcOrd="2" destOrd="0" presId="urn:microsoft.com/office/officeart/2005/8/layout/cycle6"/>
    <dgm:cxn modelId="{3CE81137-AF14-480B-8A6A-168835255B97}" type="presParOf" srcId="{90C40271-DE43-446E-B02D-ED6F94812B18}" destId="{4D90803A-3DB2-4F55-A35D-3720FBA36D21}" srcOrd="3" destOrd="0" presId="urn:microsoft.com/office/officeart/2005/8/layout/cycle6"/>
    <dgm:cxn modelId="{C2A6D455-FBA7-40E0-9E83-F5198981ED1C}" type="presParOf" srcId="{90C40271-DE43-446E-B02D-ED6F94812B18}" destId="{CDB93DF7-1D5E-4588-92FC-092F6117B34C}" srcOrd="4" destOrd="0" presId="urn:microsoft.com/office/officeart/2005/8/layout/cycle6"/>
    <dgm:cxn modelId="{F30798C6-C54A-48E2-B8EA-EBA3F8207ED9}" type="presParOf" srcId="{90C40271-DE43-446E-B02D-ED6F94812B18}" destId="{F9A70930-A6E8-4F70-82E8-129257EAFCF1}" srcOrd="5" destOrd="0" presId="urn:microsoft.com/office/officeart/2005/8/layout/cycle6"/>
    <dgm:cxn modelId="{0F37B04C-A731-4AAE-98B4-9BEFCB5643D7}" type="presParOf" srcId="{90C40271-DE43-446E-B02D-ED6F94812B18}" destId="{265D6131-EEC3-4E7B-A509-B73266FA7C56}" srcOrd="6" destOrd="0" presId="urn:microsoft.com/office/officeart/2005/8/layout/cycle6"/>
    <dgm:cxn modelId="{DF0F00C0-FCAB-48D3-A343-912272E4B021}" type="presParOf" srcId="{90C40271-DE43-446E-B02D-ED6F94812B18}" destId="{3E76F976-AA6F-463F-8BF2-C3D6E998DDC3}" srcOrd="7" destOrd="0" presId="urn:microsoft.com/office/officeart/2005/8/layout/cycle6"/>
    <dgm:cxn modelId="{FB8779C4-50A9-4EC5-B8BF-DCCCF2F123BA}" type="presParOf" srcId="{90C40271-DE43-446E-B02D-ED6F94812B18}" destId="{4204B970-1861-4301-8B77-A26A72C4A202}" srcOrd="8" destOrd="0" presId="urn:microsoft.com/office/officeart/2005/8/layout/cycle6"/>
    <dgm:cxn modelId="{82B33EFC-D52F-4EDB-AD6D-F529D9366777}" type="presParOf" srcId="{90C40271-DE43-446E-B02D-ED6F94812B18}" destId="{A6BEC67E-5269-40B5-A67F-A2AE23D20956}" srcOrd="9" destOrd="0" presId="urn:microsoft.com/office/officeart/2005/8/layout/cycle6"/>
    <dgm:cxn modelId="{4ACC0BE0-B521-41DC-B379-0B08E12F1DE7}" type="presParOf" srcId="{90C40271-DE43-446E-B02D-ED6F94812B18}" destId="{53DD4243-97BF-4107-9F65-06CB47CDF857}" srcOrd="10" destOrd="0" presId="urn:microsoft.com/office/officeart/2005/8/layout/cycle6"/>
    <dgm:cxn modelId="{7F031B3A-2FEB-4DDD-9CA3-C81E915E11DA}" type="presParOf" srcId="{90C40271-DE43-446E-B02D-ED6F94812B18}" destId="{ADAABFF1-9375-4983-A286-E28A14D27AC4}" srcOrd="11" destOrd="0" presId="urn:microsoft.com/office/officeart/2005/8/layout/cycle6"/>
    <dgm:cxn modelId="{D05E46FA-0F39-4DF1-8315-950B24B61EEA}" type="presParOf" srcId="{90C40271-DE43-446E-B02D-ED6F94812B18}" destId="{97D35C05-91CA-4C95-BBFB-2BE3B7F5562B}" srcOrd="12" destOrd="0" presId="urn:microsoft.com/office/officeart/2005/8/layout/cycle6"/>
    <dgm:cxn modelId="{53121DC7-EB40-475D-B068-45BD498E6B85}" type="presParOf" srcId="{90C40271-DE43-446E-B02D-ED6F94812B18}" destId="{60A105B4-F5D6-4C97-9C0F-8C3ECBF0352B}" srcOrd="13" destOrd="0" presId="urn:microsoft.com/office/officeart/2005/8/layout/cycle6"/>
    <dgm:cxn modelId="{8F57EDD0-1871-45A9-A95D-A8FD4B472E2A}" type="presParOf" srcId="{90C40271-DE43-446E-B02D-ED6F94812B18}" destId="{9BB6CC69-FA0E-4037-B0DD-792782F3ED27}" srcOrd="14" destOrd="0" presId="urn:microsoft.com/office/officeart/2005/8/layout/cycle6"/>
    <dgm:cxn modelId="{30E65F5D-283F-4CD7-806D-BBD7F299AE79}" type="presParOf" srcId="{90C40271-DE43-446E-B02D-ED6F94812B18}" destId="{F9E117B5-54A8-4CBD-A6F5-036CEA14BE24}" srcOrd="15" destOrd="0" presId="urn:microsoft.com/office/officeart/2005/8/layout/cycle6"/>
    <dgm:cxn modelId="{6F9A0CCE-2B37-4754-B172-C4827528FEA2}" type="presParOf" srcId="{90C40271-DE43-446E-B02D-ED6F94812B18}" destId="{C91BB6FC-7989-4AF6-9674-D3A5E3B1731D}" srcOrd="16" destOrd="0" presId="urn:microsoft.com/office/officeart/2005/8/layout/cycle6"/>
    <dgm:cxn modelId="{DB873485-C4C5-44ED-9B5B-2C69D27719C4}" type="presParOf" srcId="{90C40271-DE43-446E-B02D-ED6F94812B18}" destId="{6AE5D087-84E3-4CD5-8EA9-6F017108680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190FB-90D5-43AA-964F-CE3DEA45A4C6}">
      <dsp:nvSpPr>
        <dsp:cNvPr id="0" name=""/>
        <dsp:cNvSpPr/>
      </dsp:nvSpPr>
      <dsp:spPr>
        <a:xfrm>
          <a:off x="2507149" y="0"/>
          <a:ext cx="1025835" cy="666792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Land Use Plan</a:t>
          </a:r>
          <a:endParaRPr lang="en-US" sz="1600" kern="1200" dirty="0"/>
        </a:p>
      </dsp:txBody>
      <dsp:txXfrm>
        <a:off x="2539699" y="32550"/>
        <a:ext cx="960735" cy="601692"/>
      </dsp:txXfrm>
    </dsp:sp>
    <dsp:sp modelId="{A6DE2100-F71E-49F0-889A-8D77F7BA8181}">
      <dsp:nvSpPr>
        <dsp:cNvPr id="0" name=""/>
        <dsp:cNvSpPr/>
      </dsp:nvSpPr>
      <dsp:spPr>
        <a:xfrm>
          <a:off x="1716405" y="403385"/>
          <a:ext cx="3139847" cy="3139847"/>
        </a:xfrm>
        <a:custGeom>
          <a:avLst/>
          <a:gdLst/>
          <a:ahLst/>
          <a:cxnLst/>
          <a:rect l="0" t="0" r="0" b="0"/>
          <a:pathLst>
            <a:path>
              <a:moveTo>
                <a:pt x="1824400" y="20762"/>
              </a:moveTo>
              <a:arcTo wR="1569923" hR="1569923" stAng="16759711" swAng="17192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0803A-3DB2-4F55-A35D-3720FBA36D21}">
      <dsp:nvSpPr>
        <dsp:cNvPr id="0" name=""/>
        <dsp:cNvSpPr/>
      </dsp:nvSpPr>
      <dsp:spPr>
        <a:xfrm>
          <a:off x="3988836" y="740792"/>
          <a:ext cx="1025835" cy="666792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VEG EIS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Veg.Treatment</a:t>
          </a:r>
          <a:endParaRPr lang="en-US" sz="1000" kern="1200" dirty="0"/>
        </a:p>
      </dsp:txBody>
      <dsp:txXfrm>
        <a:off x="4021386" y="773342"/>
        <a:ext cx="960735" cy="601692"/>
      </dsp:txXfrm>
    </dsp:sp>
    <dsp:sp modelId="{F9A70930-A6E8-4F70-82E8-129257EAFCF1}">
      <dsp:nvSpPr>
        <dsp:cNvPr id="0" name=""/>
        <dsp:cNvSpPr/>
      </dsp:nvSpPr>
      <dsp:spPr>
        <a:xfrm>
          <a:off x="1529016" y="117499"/>
          <a:ext cx="3139847" cy="3139847"/>
        </a:xfrm>
        <a:custGeom>
          <a:avLst/>
          <a:gdLst/>
          <a:ahLst/>
          <a:cxnLst/>
          <a:rect l="0" t="0" r="0" b="0"/>
          <a:pathLst>
            <a:path>
              <a:moveTo>
                <a:pt x="3115862" y="1296548"/>
              </a:moveTo>
              <a:arcTo wR="1569923" hR="1569923" stAng="20998307" swAng="14194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D6131-EEC3-4E7B-A509-B73266FA7C56}">
      <dsp:nvSpPr>
        <dsp:cNvPr id="0" name=""/>
        <dsp:cNvSpPr/>
      </dsp:nvSpPr>
      <dsp:spPr>
        <a:xfrm>
          <a:off x="4041756" y="2063733"/>
          <a:ext cx="1025835" cy="666792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Field Office EA</a:t>
          </a:r>
          <a:endParaRPr lang="en-US" sz="1600" kern="1200" dirty="0"/>
        </a:p>
      </dsp:txBody>
      <dsp:txXfrm>
        <a:off x="4074306" y="2096283"/>
        <a:ext cx="960735" cy="601692"/>
      </dsp:txXfrm>
    </dsp:sp>
    <dsp:sp modelId="{4204B970-1861-4301-8B77-A26A72C4A202}">
      <dsp:nvSpPr>
        <dsp:cNvPr id="0" name=""/>
        <dsp:cNvSpPr/>
      </dsp:nvSpPr>
      <dsp:spPr>
        <a:xfrm>
          <a:off x="1724927" y="51131"/>
          <a:ext cx="3139847" cy="3139847"/>
        </a:xfrm>
        <a:custGeom>
          <a:avLst/>
          <a:gdLst/>
          <a:ahLst/>
          <a:cxnLst/>
          <a:rect l="0" t="0" r="0" b="0"/>
          <a:pathLst>
            <a:path>
              <a:moveTo>
                <a:pt x="2674276" y="2685749"/>
              </a:moveTo>
              <a:arcTo wR="1569923" hR="1569923" stAng="2717764" swAng="19611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EC67E-5269-40B5-A67F-A2AE23D20956}">
      <dsp:nvSpPr>
        <dsp:cNvPr id="0" name=""/>
        <dsp:cNvSpPr/>
      </dsp:nvSpPr>
      <dsp:spPr>
        <a:xfrm rot="10800000" flipV="1">
          <a:off x="2560068" y="2963328"/>
          <a:ext cx="1052876" cy="661271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Weed Man. Plan</a:t>
          </a:r>
          <a:endParaRPr lang="en-US" sz="1400" kern="1200" dirty="0"/>
        </a:p>
      </dsp:txBody>
      <dsp:txXfrm rot="-10800000">
        <a:off x="2592349" y="2995609"/>
        <a:ext cx="988314" cy="596709"/>
      </dsp:txXfrm>
    </dsp:sp>
    <dsp:sp modelId="{ADAABFF1-9375-4983-A286-E28A14D27AC4}">
      <dsp:nvSpPr>
        <dsp:cNvPr id="0" name=""/>
        <dsp:cNvSpPr/>
      </dsp:nvSpPr>
      <dsp:spPr>
        <a:xfrm>
          <a:off x="1355666" y="124556"/>
          <a:ext cx="3139847" cy="3139847"/>
        </a:xfrm>
        <a:custGeom>
          <a:avLst/>
          <a:gdLst/>
          <a:ahLst/>
          <a:cxnLst/>
          <a:rect l="0" t="0" r="0" b="0"/>
          <a:pathLst>
            <a:path>
              <a:moveTo>
                <a:pt x="1195087" y="3094443"/>
              </a:moveTo>
              <a:arcTo wR="1569923" hR="1569923" stAng="6228806" swAng="20909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35C05-91CA-4C95-BBFB-2BE3B7F5562B}">
      <dsp:nvSpPr>
        <dsp:cNvPr id="0" name=""/>
        <dsp:cNvSpPr/>
      </dsp:nvSpPr>
      <dsp:spPr>
        <a:xfrm>
          <a:off x="1066794" y="2057404"/>
          <a:ext cx="1025835" cy="666792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PUP</a:t>
          </a:r>
          <a:endParaRPr lang="en-US" sz="1600" kern="1200" dirty="0"/>
        </a:p>
      </dsp:txBody>
      <dsp:txXfrm>
        <a:off x="1099344" y="2089954"/>
        <a:ext cx="960735" cy="601692"/>
      </dsp:txXfrm>
    </dsp:sp>
    <dsp:sp modelId="{9BB6CC69-FA0E-4037-B0DD-792782F3ED27}">
      <dsp:nvSpPr>
        <dsp:cNvPr id="0" name=""/>
        <dsp:cNvSpPr/>
      </dsp:nvSpPr>
      <dsp:spPr>
        <a:xfrm>
          <a:off x="1433311" y="10665"/>
          <a:ext cx="3139847" cy="3139847"/>
        </a:xfrm>
        <a:custGeom>
          <a:avLst/>
          <a:gdLst/>
          <a:ahLst/>
          <a:cxnLst/>
          <a:rect l="0" t="0" r="0" b="0"/>
          <a:pathLst>
            <a:path>
              <a:moveTo>
                <a:pt x="72190" y="2040513"/>
              </a:moveTo>
              <a:arcTo wR="1569923" hR="1569923" stAng="9753434" swAng="14116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117B5-54A8-4CBD-A6F5-036CEA14BE24}">
      <dsp:nvSpPr>
        <dsp:cNvPr id="0" name=""/>
        <dsp:cNvSpPr/>
      </dsp:nvSpPr>
      <dsp:spPr>
        <a:xfrm>
          <a:off x="1078561" y="740881"/>
          <a:ext cx="1025835" cy="666792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</a:t>
          </a:r>
          <a:endParaRPr lang="en-US" sz="1800" kern="1200" dirty="0"/>
        </a:p>
      </dsp:txBody>
      <dsp:txXfrm>
        <a:off x="1111111" y="773431"/>
        <a:ext cx="960735" cy="601692"/>
      </dsp:txXfrm>
    </dsp:sp>
    <dsp:sp modelId="{6AE5D087-84E3-4CD5-8EA9-6F0171086809}">
      <dsp:nvSpPr>
        <dsp:cNvPr id="0" name=""/>
        <dsp:cNvSpPr/>
      </dsp:nvSpPr>
      <dsp:spPr>
        <a:xfrm>
          <a:off x="1285064" y="376849"/>
          <a:ext cx="3139847" cy="3139847"/>
        </a:xfrm>
        <a:custGeom>
          <a:avLst/>
          <a:gdLst/>
          <a:ahLst/>
          <a:cxnLst/>
          <a:rect l="0" t="0" r="0" b="0"/>
          <a:pathLst>
            <a:path>
              <a:moveTo>
                <a:pt x="570339" y="359348"/>
              </a:moveTo>
              <a:arcTo wR="1569923" hR="1569923" stAng="13827190" swAng="15886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" panose="020E0602020502020306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" panose="020E0602020502020306" pitchFamily="34" charset="0"/>
              </a:defRPr>
            </a:lvl1pPr>
          </a:lstStyle>
          <a:p>
            <a:fld id="{8F89CDD8-6BDD-4D96-B45F-56B362EE0146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" panose="020E0602020502020306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erlin Sans FB" panose="020E0602020502020306" pitchFamily="34" charset="0"/>
              </a:defRPr>
            </a:lvl1pPr>
          </a:lstStyle>
          <a:p>
            <a:fld id="{673196C3-F2E9-4A26-861C-B52170171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8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erlin Sans FB" panose="020E0602020502020306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erlin Sans FB" panose="020E0602020502020306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erlin Sans FB" panose="020E0602020502020306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erlin Sans FB" panose="020E0602020502020306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erlin Sans FB" panose="020E0602020502020306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Wyoming BLM does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 not have any employees that are full time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weed&amp;pest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 coordinators. Thus, we heavily rely on the county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weed&amp;pest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 personnel.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Financial assistance in which the agency is supporting a non-federal cooperator with funds or items of value and has substantial involvement in the project being funded.  The agency is substantially involved when it acts as a partner with the cooperator.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0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Zero tolerance</a:t>
            </a:r>
            <a:r>
              <a:rPr lang="en-US" baseline="0" dirty="0" smtClean="0"/>
              <a:t> of Wyoming “prohibited” weed list. Other weeds have a 2% tolerance by weight.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163,300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cheatgrass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 seeds in a 50-pound bag of seed!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40,800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cheatgrass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 seeds per 50-pound bag (0.5% “other” weed seeds – BLM Requirement)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4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7886E2-4ED6-42EB-9859-0B6E9DD1730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96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broad</a:t>
            </a:r>
            <a:r>
              <a:rPr lang="en-US" baseline="0" dirty="0" smtClean="0"/>
              <a:t> scale treatments involve aerial application of </a:t>
            </a:r>
            <a:r>
              <a:rPr lang="en-US" baseline="0" dirty="0" err="1" smtClean="0"/>
              <a:t>imazapic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4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DC9C9-FEDB-468C-926A-567F9F3401A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r>
              <a:rPr lang="en-US" baseline="0" dirty="0" smtClean="0"/>
              <a:t> can dramatically be altered by large infestations.  Society, in general, has not accepted habitats infested by weeds will change and we will have to adapt.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6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Invasive plants may</a:t>
            </a:r>
            <a:r>
              <a:rPr lang="en-US" baseline="0" dirty="0" smtClean="0"/>
              <a:t> not always be a concern to individuals UNTIL it becomes a personal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3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Leafy spurge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6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r>
              <a:rPr lang="en-US" baseline="0" dirty="0" smtClean="0"/>
              <a:t> courtesy of Fremont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2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</a:t>
            </a:r>
            <a:r>
              <a:rPr lang="en-US" smtClean="0"/>
              <a:t>the preparation</a:t>
            </a:r>
            <a:r>
              <a:rPr lang="en-US" baseline="0" smtClean="0"/>
              <a:t>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9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</a:t>
            </a:r>
            <a:r>
              <a:rPr lang="en-US" baseline="0" dirty="0" smtClean="0"/>
              <a:t> this sign where the real message is not readily seen, most of the BLM process and decision making for weed control is not readily known by most folks.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96C3-F2E9-4A26-861C-B521701716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Federal Land Policy and Management Act (FLPMA) of 1976 -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+mn-ea"/>
                <a:cs typeface="+mn-cs"/>
              </a:rPr>
              <a:t>directs the BLM to “take any action necessary to prevent unnecessary and/or undue degradation of the public lands”.</a:t>
            </a:r>
          </a:p>
          <a:p>
            <a:pPr lvl="0"/>
            <a:endParaRPr lang="en-US" sz="1200" i="1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Vegetation EIS – (</a:t>
            </a:r>
            <a:r>
              <a:rPr lang="en-US" dirty="0" err="1" smtClean="0"/>
              <a:t>aminopyralid</a:t>
            </a:r>
            <a:r>
              <a:rPr lang="en-US" dirty="0" smtClean="0"/>
              <a:t>, </a:t>
            </a:r>
            <a:r>
              <a:rPr lang="en-US" dirty="0" err="1" smtClean="0"/>
              <a:t>fluroxypyr</a:t>
            </a:r>
            <a:r>
              <a:rPr lang="en-US" dirty="0" smtClean="0"/>
              <a:t>, and </a:t>
            </a:r>
            <a:r>
              <a:rPr lang="en-US" dirty="0" err="1" smtClean="0"/>
              <a:t>rimsulfuron</a:t>
            </a:r>
            <a:r>
              <a:rPr lang="en-US" dirty="0" smtClean="0"/>
              <a:t>) The BLM has initially identified the following issues for analysis in this programmatic EIS: Effects of herbicides and inert ingredients used in herbicide formulations on human, vegetation, fish and wildlife, livestock, and wild horse and burro health; water quality; Native American resources and resource use; and the cumulative use of these and other herbicides by the BLM and other landowners in the Western U.S.</a:t>
            </a:r>
          </a:p>
          <a:p>
            <a:pPr>
              <a:buFont typeface="Arial" pitchFamily="34" charset="0"/>
              <a:buNone/>
            </a:pPr>
            <a:r>
              <a:rPr lang="en-US" i="1" dirty="0" smtClean="0"/>
              <a:t>The</a:t>
            </a:r>
            <a:r>
              <a:rPr lang="en-US" i="1" baseline="0" dirty="0" smtClean="0"/>
              <a:t> Veg EIS identifies the particular herbicide active ingre</a:t>
            </a:r>
            <a:r>
              <a:rPr lang="en-US" i="1" u="none" baseline="0" dirty="0" smtClean="0"/>
              <a:t>dients that will be allowed to be used on BLM-</a:t>
            </a:r>
            <a:r>
              <a:rPr lang="en-US" i="1" u="none" baseline="0" dirty="0" err="1" smtClean="0"/>
              <a:t>adminstered</a:t>
            </a:r>
            <a:r>
              <a:rPr lang="en-US" i="1" u="none" baseline="0" dirty="0" smtClean="0"/>
              <a:t> lands. </a:t>
            </a:r>
            <a:endParaRPr lang="en-US" i="1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Field</a:t>
            </a:r>
            <a:r>
              <a:rPr lang="en-US" baseline="0" dirty="0" smtClean="0"/>
              <a:t> Office EA – Typically is drafted for all weed control activities field office wide.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DC9C9-FEDB-468C-926A-567F9F3401A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CESU &amp; BLM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CDCE5B23-6072-46BD-9047-A290D876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350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CESU &amp; BLM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CDCE5B23-6072-46BD-9047-A290D876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8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CESU &amp; BLM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CDCE5B23-6072-46BD-9047-A290D876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383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CESU &amp; BLM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CDCE5B23-6072-46BD-9047-A290D876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1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CESU &amp; BLM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CDCE5B23-6072-46BD-9047-A290D876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41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0" y="0"/>
            <a:ext cx="228600" cy="6858000"/>
          </a:xfrm>
          <a:prstGeom prst="rect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8502134" y="5011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solidFill>
                  <a:schemeClr val="bg1"/>
                </a:solidFill>
                <a:latin typeface="Arial Black" pitchFamily="34" charset="0"/>
              </a:rPr>
              <a:t>BLM</a:t>
            </a:r>
            <a:endParaRPr lang="en-US" spc="-15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9" descr="NSPL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1" y="5562600"/>
            <a:ext cx="2305049" cy="83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7423292" y="3968606"/>
            <a:ext cx="24384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b="1" dirty="0">
              <a:solidFill>
                <a:schemeClr val="bg1"/>
              </a:solidFill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7433495" y="4033118"/>
            <a:ext cx="2430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itchFamily="34" charset="0"/>
              </a:rPr>
              <a:t>2010 </a:t>
            </a:r>
            <a:r>
              <a:rPr lang="en-US" sz="1400" b="1" baseline="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itchFamily="34" charset="0"/>
              </a:rPr>
              <a:t>BLM-Wyoming </a:t>
            </a:r>
            <a:endParaRPr lang="en-US" sz="1400" b="1" dirty="0">
              <a:solidFill>
                <a:schemeClr val="bg1"/>
              </a:solidFill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534400" y="0"/>
            <a:ext cx="228600" cy="6858000"/>
          </a:xfrm>
          <a:prstGeom prst="rect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8502134" y="5011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solidFill>
                  <a:schemeClr val="bg1"/>
                </a:solidFill>
                <a:latin typeface="Arial Black" pitchFamily="34" charset="0"/>
              </a:rPr>
              <a:t>BLM</a:t>
            </a:r>
            <a:endParaRPr lang="en-US" spc="-15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14" descr="NSPL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1" y="5562600"/>
            <a:ext cx="2305049" cy="8382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 rot="5400000">
            <a:off x="7423292" y="3968606"/>
            <a:ext cx="24384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b="1" dirty="0">
              <a:solidFill>
                <a:schemeClr val="bg1"/>
              </a:solidFill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7433495" y="4033118"/>
            <a:ext cx="2430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itchFamily="34" charset="0"/>
              </a:rPr>
              <a:t>2010 </a:t>
            </a:r>
            <a:r>
              <a:rPr lang="en-US" sz="1400" b="1" baseline="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itchFamily="34" charset="0"/>
              </a:rPr>
              <a:t>BLM-Wyoming </a:t>
            </a:r>
            <a:endParaRPr lang="en-US" sz="1400" b="1" dirty="0">
              <a:solidFill>
                <a:schemeClr val="bg1"/>
              </a:solidFill>
              <a:latin typeface="Berlin Sans FB" panose="020E0602020502020306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9021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834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6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5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8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8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4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7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2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534400" y="0"/>
            <a:ext cx="228600" cy="6858000"/>
          </a:xfrm>
          <a:prstGeom prst="rect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8502134" y="5011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solidFill>
                  <a:schemeClr val="bg1"/>
                </a:solidFill>
                <a:latin typeface="Arial Black" pitchFamily="34" charset="0"/>
              </a:rPr>
              <a:t>BLM</a:t>
            </a:r>
            <a:endParaRPr lang="en-US" spc="-15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7423292" y="3968606"/>
            <a:ext cx="24384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b="1" dirty="0">
              <a:solidFill>
                <a:schemeClr val="bg1"/>
              </a:solidFill>
              <a:latin typeface="Berlin Sans FB" panose="020E0602020502020306" pitchFamily="34" charset="0"/>
              <a:cs typeface="Arial" pitchFamily="34" charset="0"/>
            </a:endParaRPr>
          </a:p>
        </p:txBody>
      </p:sp>
      <p:pic>
        <p:nvPicPr>
          <p:cNvPr id="12" name="Picture 9" descr="blm_logo_transparen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09" y="5638800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Berlin Sans FB" panose="020E0602020502020306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63A-3C72-4949-B2CE-57184F75EC78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DE8-E595-49ED-AA55-811B4ED0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grayscl/>
            <a:lum bright="-6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AE2B63A-3C72-4949-B2CE-57184F75EC78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677EFDE8-E595-49ED-AA55-811B4ED082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706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C7AA-2C38-444A-B5F0-D2CCA699C018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26DFB-66A7-4F2A-9DFA-A3CB23D9E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6477000" cy="485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09600" y="304800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 smtClean="0">
                <a:solidFill>
                  <a:schemeClr val="bg1"/>
                </a:solidFill>
                <a:ea typeface="+mj-ea"/>
                <a:cs typeface="+mj-cs"/>
              </a:rPr>
              <a:t>Bureau of Land Management</a:t>
            </a:r>
            <a:br>
              <a:rPr lang="en-US" sz="4400" b="1" kern="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4000" b="1" kern="0" dirty="0" smtClean="0">
                <a:solidFill>
                  <a:schemeClr val="bg1"/>
                </a:solidFill>
                <a:ea typeface="+mj-ea"/>
                <a:cs typeface="+mj-cs"/>
              </a:rPr>
              <a:t>Invasive Species Program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rpsign.jpg"/>
          <p:cNvPicPr>
            <a:picLocks noChangeAspect="1"/>
          </p:cNvPicPr>
          <p:nvPr/>
        </p:nvPicPr>
        <p:blipFill>
          <a:blip r:embed="rId3">
            <a:lum bright="12000" contras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249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dirty="0" smtClean="0">
                <a:ln w="11430"/>
                <a:solidFill>
                  <a:schemeClr val="bg1"/>
                </a:solidFill>
              </a:rPr>
              <a:t>The Process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Federal Land Policy &amp; Management Act</a:t>
            </a:r>
            <a:endParaRPr lang="en-US" sz="3200" dirty="0">
              <a:solidFill>
                <a:srgbClr val="FFC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1545541"/>
              </p:ext>
            </p:extLst>
          </p:nvPr>
        </p:nvGraphicFramePr>
        <p:xfrm>
          <a:off x="1066800" y="2514600"/>
          <a:ext cx="6019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698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0738" y="377950"/>
            <a:ext cx="5343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Cooperative Agreements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2558" y="1815643"/>
            <a:ext cx="510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C000"/>
                </a:solidFill>
              </a:rPr>
              <a:t>Provides financial assistance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to a non-Federal partner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C000"/>
                </a:solidFill>
              </a:rPr>
              <a:t>Both parties are substantially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 involved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C000"/>
                </a:solidFill>
              </a:rPr>
              <a:t>Funding carries over fiscal years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42" y="1541114"/>
            <a:ext cx="274353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58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6622326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 ounce of prevention is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worth a pound of cure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- Benjamin Franklin </a:t>
            </a:r>
          </a:p>
          <a:p>
            <a:pPr algn="ctr"/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971800"/>
            <a:ext cx="7391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 ounce of prevention is 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heaper than pounds of herbicide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- Ken Henke</a:t>
            </a:r>
          </a:p>
        </p:txBody>
      </p:sp>
    </p:spTree>
    <p:extLst>
      <p:ext uri="{BB962C8B-B14F-4D97-AF65-F5344CB8AC3E}">
        <p14:creationId xmlns:p14="http://schemas.microsoft.com/office/powerpoint/2010/main" val="1101039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520081"/>
              </p:ext>
            </p:extLst>
          </p:nvPr>
        </p:nvGraphicFramePr>
        <p:xfrm>
          <a:off x="1752600" y="152400"/>
          <a:ext cx="4876800" cy="65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Acrobat Document" r:id="rId3" imgW="4937652" imgH="6583599" progId="AcroExch.Document.7">
                  <p:embed/>
                </p:oleObj>
              </mc:Choice>
              <mc:Fallback>
                <p:oleObj name="Acrobat Document" r:id="rId3" imgW="4937652" imgH="6583599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4876800" cy="650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079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No Free Rides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670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C000"/>
                </a:solidFill>
              </a:rPr>
              <a:t> Use certified hay, mulch, and gravel</a:t>
            </a:r>
          </a:p>
          <a:p>
            <a:pPr>
              <a:buFont typeface="Wingdings" pitchFamily="2" charset="2"/>
              <a:buChar char="ü"/>
            </a:pPr>
            <a:endParaRPr lang="en-US" sz="32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FFC000"/>
                </a:solidFill>
              </a:rPr>
              <a:t> Purchase weed 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     free seed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C000"/>
                </a:solidFill>
              </a:rPr>
              <a:t>Clean equipment</a:t>
            </a: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37708"/>
            <a:ext cx="4276422" cy="340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1218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4" y="0"/>
            <a:ext cx="92037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45719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Restore the Range !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175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Documents\Documents\My Pictures\Weeds\DSC_0159 - Version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9163" y="-931863"/>
            <a:ext cx="13069888" cy="86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60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61, 529 acres treated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14,094 acres of </a:t>
            </a:r>
            <a:r>
              <a:rPr lang="en-US" sz="2800" dirty="0" err="1" smtClean="0">
                <a:solidFill>
                  <a:srgbClr val="FFC000"/>
                </a:solidFill>
              </a:rPr>
              <a:t>Cheatgrass</a:t>
            </a:r>
            <a:r>
              <a:rPr lang="en-US" sz="2800" dirty="0" smtClean="0">
                <a:solidFill>
                  <a:srgbClr val="FFC000"/>
                </a:solidFill>
              </a:rPr>
              <a:t> treated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85" y="457200"/>
            <a:ext cx="3173365" cy="4779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87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049"/>
            <a:ext cx="61722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0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j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2262"/>
            <a:ext cx="739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The National Invasive Species Information Management System (NISIMS)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36057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3962400" y="2895600"/>
            <a:ext cx="4152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C000"/>
                </a:solidFill>
              </a:rPr>
              <a:t>Entering Chemical and Non-chemical  </a:t>
            </a:r>
            <a:r>
              <a:rPr lang="en-US" sz="2800" i="1" dirty="0" smtClean="0">
                <a:solidFill>
                  <a:srgbClr val="FFC000"/>
                </a:solidFill>
              </a:rPr>
              <a:t>Treatment</a:t>
            </a:r>
          </a:p>
          <a:p>
            <a:r>
              <a:rPr lang="en-US" sz="2800" i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2800" i="1" dirty="0" smtClean="0">
                <a:solidFill>
                  <a:srgbClr val="FFC000"/>
                </a:solidFill>
              </a:rPr>
              <a:t>Survey/Monitoring Data</a:t>
            </a:r>
          </a:p>
          <a:p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65"/>
            <a:ext cx="9144000" cy="578587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876363">
            <a:off x="5487801" y="1239836"/>
            <a:ext cx="1676400" cy="190500"/>
          </a:xfrm>
          <a:prstGeom prst="right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Web-based Application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956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797"/>
            <a:ext cx="9144000" cy="57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64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739"/>
            <a:ext cx="9144000" cy="578052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840058">
            <a:off x="6318387" y="4951737"/>
            <a:ext cx="1676400" cy="190500"/>
          </a:xfrm>
          <a:prstGeom prst="right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73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2011-07-02-21.20.33 ZS retouched - Version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3" y="228600"/>
            <a:ext cx="7872257" cy="521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:\Documents\Documents\My Pictures\Weeds\houndstongue do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03277"/>
            <a:ext cx="7010400" cy="5259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72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26420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“But it’s only a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few plants.”</a:t>
            </a:r>
            <a:endParaRPr lang="en-US" dirty="0">
              <a:latin typeface="+mj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3975100" cy="5999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88" y="304800"/>
            <a:ext cx="4163971" cy="104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45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ilmwyso3ds1\so\users\khenke\My Documents\A PICTURE IS WORTH_Page_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173994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40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ilmwyso3ds1\so\users\khenke\My Documents\A PICTURE IS WORTH_Page_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09600"/>
            <a:ext cx="8154462" cy="4738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55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Management Question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4955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What weed populations should be treated?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pPr marL="457200" indent="-457200">
              <a:buBlip>
                <a:blip r:embed="rId2"/>
              </a:buBlip>
            </a:pPr>
            <a:r>
              <a:rPr lang="en-US" sz="3200" dirty="0" smtClean="0">
                <a:solidFill>
                  <a:srgbClr val="FFC000"/>
                </a:solidFill>
              </a:rPr>
              <a:t>Just large populations?</a:t>
            </a:r>
          </a:p>
          <a:p>
            <a:pPr marL="457200" indent="-457200">
              <a:buBlip>
                <a:blip r:embed="rId2"/>
              </a:buBlip>
            </a:pPr>
            <a:r>
              <a:rPr lang="en-US" sz="3200" dirty="0" smtClean="0">
                <a:solidFill>
                  <a:srgbClr val="FFC000"/>
                </a:solidFill>
              </a:rPr>
              <a:t>Certain species?</a:t>
            </a:r>
          </a:p>
          <a:p>
            <a:pPr marL="457200" indent="-457200">
              <a:buBlip>
                <a:blip r:embed="rId2"/>
              </a:buBlip>
            </a:pPr>
            <a:r>
              <a:rPr lang="en-US" sz="3200" dirty="0" smtClean="0">
                <a:solidFill>
                  <a:srgbClr val="FFC000"/>
                </a:solidFill>
              </a:rPr>
              <a:t>Weeds threatening agriculture?</a:t>
            </a:r>
          </a:p>
          <a:p>
            <a:pPr marL="457200" indent="-457200">
              <a:buBlip>
                <a:blip r:embed="rId2"/>
              </a:buBlip>
            </a:pPr>
            <a:r>
              <a:rPr lang="en-US" sz="3200" dirty="0" smtClean="0">
                <a:solidFill>
                  <a:srgbClr val="FFC000"/>
                </a:solidFill>
              </a:rPr>
              <a:t>Weeds threatening “specific” areas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or species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	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FFC000"/>
              </a:solidFill>
            </a:endParaRPr>
          </a:p>
          <a:p>
            <a:pPr marL="914400" lvl="1" indent="-457200">
              <a:buBlip>
                <a:blip r:embed="rId2"/>
              </a:buBlip>
            </a:pP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16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16675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 smtClean="0">
                <a:ln w="11430"/>
                <a:solidFill>
                  <a:prstClr val="white"/>
                </a:solidFill>
                <a:latin typeface="+mj-lt"/>
              </a:rPr>
              <a:t>Control</a:t>
            </a:r>
          </a:p>
          <a:p>
            <a:pPr lvl="0" algn="ctr">
              <a:defRPr/>
            </a:pPr>
            <a:r>
              <a:rPr lang="en-US" sz="3200" dirty="0" smtClean="0">
                <a:ln w="11430"/>
                <a:solidFill>
                  <a:prstClr val="white"/>
                </a:solidFill>
                <a:latin typeface="+mj-lt"/>
              </a:rPr>
              <a:t>Integrated Pest Management</a:t>
            </a:r>
            <a:endParaRPr lang="en-US" sz="3200" dirty="0">
              <a:ln w="11430"/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779433" cy="358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3" y="1904999"/>
            <a:ext cx="4982633" cy="373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01670"/>
            <a:ext cx="4333130" cy="327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041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8D0C66C809F478FC1550962B3D290" ma:contentTypeVersion="0" ma:contentTypeDescription="Create a new document." ma:contentTypeScope="" ma:versionID="01b187b8b3e4c1784e6f2c37a30c33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6F82FFA-6CC9-492C-B1EF-F09E166BDEB8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CEA0FD5-FBF0-422D-AF0C-B6E8211C0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7AB960-D52E-4256-880B-65115FFF6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7910</TotalTime>
  <Words>535</Words>
  <Application>Microsoft Office PowerPoint</Application>
  <PresentationFormat>On-screen Show (4:3)</PresentationFormat>
  <Paragraphs>86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Berlin Sans FB</vt:lpstr>
      <vt:lpstr>Calibri</vt:lpstr>
      <vt:lpstr>Comic Sans MS</vt:lpstr>
      <vt:lpstr>Wingdings</vt:lpstr>
      <vt:lpstr>1_Office Theme</vt:lpstr>
      <vt:lpstr>Custom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Sheri K Morris</dc:creator>
  <cp:lastModifiedBy>Henke, Kenneth F</cp:lastModifiedBy>
  <cp:revision>279</cp:revision>
  <dcterms:created xsi:type="dcterms:W3CDTF">2008-03-06T18:32:09Z</dcterms:created>
  <dcterms:modified xsi:type="dcterms:W3CDTF">2017-04-18T20:53:11Z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0x01010094C8D0C66C809F478FC1550962B3D290</vt:lpwstr>
  </property>
</Properties>
</file>