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9"/>
  </p:notesMasterIdLst>
  <p:handoutMasterIdLst>
    <p:handoutMasterId r:id="rId10"/>
  </p:handoutMasterIdLst>
  <p:sldIdLst>
    <p:sldId id="256" r:id="rId2"/>
    <p:sldId id="257" r:id="rId3"/>
    <p:sldId id="259" r:id="rId4"/>
    <p:sldId id="261" r:id="rId5"/>
    <p:sldId id="260" r:id="rId6"/>
    <p:sldId id="263" r:id="rId7"/>
    <p:sldId id="262" r:id="rId8"/>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231" autoAdjust="0"/>
    <p:restoredTop sz="96187" autoAdjust="0"/>
  </p:normalViewPr>
  <p:slideViewPr>
    <p:cSldViewPr snapToGrid="0">
      <p:cViewPr varScale="1">
        <p:scale>
          <a:sx n="77" d="100"/>
          <a:sy n="77" d="100"/>
        </p:scale>
        <p:origin x="120" y="702"/>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sz="quarter" idx="1"/>
          </p:nvPr>
        </p:nvSpPr>
        <p:spPr>
          <a:xfrm>
            <a:off x="3978132" y="0"/>
            <a:ext cx="3043343" cy="467072"/>
          </a:xfrm>
          <a:prstGeom prst="rect">
            <a:avLst/>
          </a:prstGeom>
        </p:spPr>
        <p:txBody>
          <a:bodyPr vert="horz" lIns="93324" tIns="46662" rIns="93324" bIns="46662" rtlCol="0"/>
          <a:lstStyle>
            <a:lvl1pPr algn="r">
              <a:defRPr sz="1200"/>
            </a:lvl1pPr>
          </a:lstStyle>
          <a:p>
            <a:fld id="{B7E31FE9-F42C-47D1-B44B-862F71C8936E}" type="datetimeFigureOut">
              <a:rPr lang="en-US" smtClean="0"/>
              <a:t>4/19/2017</a:t>
            </a:fld>
            <a:endParaRPr lang="en-US"/>
          </a:p>
        </p:txBody>
      </p:sp>
      <p:sp>
        <p:nvSpPr>
          <p:cNvPr id="4" name="Footer Placeholder 3"/>
          <p:cNvSpPr>
            <a:spLocks noGrp="1"/>
          </p:cNvSpPr>
          <p:nvPr>
            <p:ph type="ftr" sz="quarter" idx="2"/>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5" name="Slide Number Placeholder 4"/>
          <p:cNvSpPr>
            <a:spLocks noGrp="1"/>
          </p:cNvSpPr>
          <p:nvPr>
            <p:ph type="sldNum" sz="quarter" idx="3"/>
          </p:nvPr>
        </p:nvSpPr>
        <p:spPr>
          <a:xfrm>
            <a:off x="3978132" y="8842030"/>
            <a:ext cx="3043343" cy="467071"/>
          </a:xfrm>
          <a:prstGeom prst="rect">
            <a:avLst/>
          </a:prstGeom>
        </p:spPr>
        <p:txBody>
          <a:bodyPr vert="horz" lIns="93324" tIns="46662" rIns="93324" bIns="46662" rtlCol="0" anchor="b"/>
          <a:lstStyle>
            <a:lvl1pPr algn="r">
              <a:defRPr sz="1200"/>
            </a:lvl1pPr>
          </a:lstStyle>
          <a:p>
            <a:fld id="{88DBA0E1-918C-4804-B261-01E049A64299}" type="slidenum">
              <a:rPr lang="en-US" smtClean="0"/>
              <a:t>‹#›</a:t>
            </a:fld>
            <a:endParaRPr lang="en-US"/>
          </a:p>
        </p:txBody>
      </p:sp>
    </p:spTree>
    <p:extLst>
      <p:ext uri="{BB962C8B-B14F-4D97-AF65-F5344CB8AC3E}">
        <p14:creationId xmlns:p14="http://schemas.microsoft.com/office/powerpoint/2010/main" val="21603636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endParaRPr lang="en-US"/>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40CC5BCC-DAFA-4A0F-B73D-B9316CCCEF19}" type="datetimeFigureOut">
              <a:rPr lang="en-US" smtClean="0"/>
              <a:t>4/19/2017</a:t>
            </a:fld>
            <a:endParaRPr lang="en-US"/>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US"/>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US"/>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71527C48-B90B-42C4-854D-CBDE384157A7}" type="slidenum">
              <a:rPr lang="en-US" smtClean="0"/>
              <a:t>‹#›</a:t>
            </a:fld>
            <a:endParaRPr lang="en-US"/>
          </a:p>
        </p:txBody>
      </p:sp>
    </p:spTree>
    <p:extLst>
      <p:ext uri="{BB962C8B-B14F-4D97-AF65-F5344CB8AC3E}">
        <p14:creationId xmlns:p14="http://schemas.microsoft.com/office/powerpoint/2010/main" val="5234545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1527C48-B90B-42C4-854D-CBDE384157A7}" type="slidenum">
              <a:rPr lang="en-US" smtClean="0"/>
              <a:t>6</a:t>
            </a:fld>
            <a:endParaRPr lang="en-US"/>
          </a:p>
        </p:txBody>
      </p:sp>
    </p:spTree>
    <p:extLst>
      <p:ext uri="{BB962C8B-B14F-4D97-AF65-F5344CB8AC3E}">
        <p14:creationId xmlns:p14="http://schemas.microsoft.com/office/powerpoint/2010/main" val="29079589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87FA440-848D-4101-8013-EA92321171D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2592102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FA440-848D-4101-8013-EA92321171D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9674890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FA440-848D-4101-8013-EA92321171D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153508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87FA440-848D-4101-8013-EA92321171D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10281652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87FA440-848D-4101-8013-EA92321171D4}" type="datetimeFigureOut">
              <a:rPr lang="en-US" smtClean="0"/>
              <a:t>4/19/2017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4146529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87FA440-848D-4101-8013-EA92321171D4}"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581898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87FA440-848D-4101-8013-EA92321171D4}" type="datetimeFigureOut">
              <a:rPr lang="en-US" smtClean="0"/>
              <a:t>4/19/2017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1803360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87FA440-848D-4101-8013-EA92321171D4}" type="datetimeFigureOut">
              <a:rPr lang="en-US" smtClean="0"/>
              <a:t>4/19/2017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278425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87FA440-848D-4101-8013-EA92321171D4}" type="datetimeFigureOut">
              <a:rPr lang="en-US" smtClean="0"/>
              <a:t>4/19/2017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33978505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FA440-848D-4101-8013-EA92321171D4}"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220322025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87FA440-848D-4101-8013-EA92321171D4}" type="datetimeFigureOut">
              <a:rPr lang="en-US" smtClean="0"/>
              <a:t>4/19/2017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FA50E5F-F2B1-4A84-B6B0-443EC79FD196}" type="slidenum">
              <a:rPr lang="en-US" smtClean="0"/>
              <a:t>‹#›</a:t>
            </a:fld>
            <a:endParaRPr lang="en-US"/>
          </a:p>
        </p:txBody>
      </p:sp>
    </p:spTree>
    <p:extLst>
      <p:ext uri="{BB962C8B-B14F-4D97-AF65-F5344CB8AC3E}">
        <p14:creationId xmlns:p14="http://schemas.microsoft.com/office/powerpoint/2010/main" val="359457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7FA440-848D-4101-8013-EA92321171D4}" type="datetimeFigureOut">
              <a:rPr lang="en-US" smtClean="0"/>
              <a:t>4/19/2017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A50E5F-F2B1-4A84-B6B0-443EC79FD196}" type="slidenum">
              <a:rPr lang="en-US" smtClean="0"/>
              <a:t>‹#›</a:t>
            </a:fld>
            <a:endParaRPr lang="en-US"/>
          </a:p>
        </p:txBody>
      </p:sp>
    </p:spTree>
    <p:extLst>
      <p:ext uri="{BB962C8B-B14F-4D97-AF65-F5344CB8AC3E}">
        <p14:creationId xmlns:p14="http://schemas.microsoft.com/office/powerpoint/2010/main" val="17152252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9.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732896"/>
            <a:ext cx="9144000" cy="2387600"/>
          </a:xfrm>
        </p:spPr>
        <p:txBody>
          <a:bodyPr>
            <a:normAutofit/>
          </a:bodyPr>
          <a:lstStyle/>
          <a:p>
            <a:r>
              <a:rPr lang="en-US" b="1" i="1" dirty="0" smtClean="0"/>
              <a:t>USDA Forest Service</a:t>
            </a:r>
            <a:br>
              <a:rPr lang="en-US" b="1" i="1" dirty="0" smtClean="0"/>
            </a:br>
            <a:r>
              <a:rPr lang="en-US" sz="4800" b="1" i="1" dirty="0" smtClean="0"/>
              <a:t>Ashley National Forest</a:t>
            </a:r>
            <a:br>
              <a:rPr lang="en-US" sz="4800" b="1" i="1" dirty="0" smtClean="0"/>
            </a:br>
            <a:r>
              <a:rPr lang="en-US" sz="4800" b="1" i="1" dirty="0" smtClean="0"/>
              <a:t>Flaming Gorge Ranger District</a:t>
            </a:r>
            <a:endParaRPr lang="en-US" b="1" i="1" dirty="0"/>
          </a:p>
        </p:txBody>
      </p:sp>
      <p:sp>
        <p:nvSpPr>
          <p:cNvPr id="3" name="Subtitle 2"/>
          <p:cNvSpPr>
            <a:spLocks noGrp="1"/>
          </p:cNvSpPr>
          <p:nvPr>
            <p:ph type="subTitle" idx="1"/>
          </p:nvPr>
        </p:nvSpPr>
        <p:spPr>
          <a:xfrm>
            <a:off x="1524000" y="3460940"/>
            <a:ext cx="9144000" cy="1655762"/>
          </a:xfrm>
        </p:spPr>
        <p:txBody>
          <a:bodyPr>
            <a:normAutofit/>
          </a:bodyPr>
          <a:lstStyle/>
          <a:p>
            <a:r>
              <a:rPr lang="en-US" sz="4800" dirty="0" smtClean="0">
                <a:effectLst>
                  <a:outerShdw blurRad="38100" dist="38100" dir="2700000" algn="tl">
                    <a:srgbClr val="000000">
                      <a:alpha val="43137"/>
                    </a:srgbClr>
                  </a:outerShdw>
                </a:effectLst>
              </a:rPr>
              <a:t>NOXIOUS WEEDS </a:t>
            </a:r>
          </a:p>
          <a:p>
            <a:r>
              <a:rPr lang="en-US" sz="4800" dirty="0" smtClean="0">
                <a:effectLst>
                  <a:outerShdw blurRad="38100" dist="38100" dir="2700000" algn="tl">
                    <a:srgbClr val="000000">
                      <a:alpha val="43137"/>
                    </a:srgbClr>
                  </a:outerShdw>
                </a:effectLst>
              </a:rPr>
              <a:t>MANAGEMENT PROGRAM</a:t>
            </a:r>
            <a:endParaRPr lang="en-US" sz="4800" dirty="0">
              <a:effectLst>
                <a:outerShdw blurRad="38100" dist="38100" dir="2700000" algn="tl">
                  <a:srgbClr val="000000">
                    <a:alpha val="43137"/>
                  </a:srgbClr>
                </a:outerShdw>
              </a:effectLst>
            </a:endParaRPr>
          </a:p>
        </p:txBody>
      </p:sp>
      <p:sp>
        <p:nvSpPr>
          <p:cNvPr id="4" name="TextBox 3"/>
          <p:cNvSpPr txBox="1"/>
          <p:nvPr/>
        </p:nvSpPr>
        <p:spPr>
          <a:xfrm>
            <a:off x="1524000" y="5508096"/>
            <a:ext cx="9144000" cy="523220"/>
          </a:xfrm>
          <a:prstGeom prst="rect">
            <a:avLst/>
          </a:prstGeom>
          <a:noFill/>
        </p:spPr>
        <p:txBody>
          <a:bodyPr wrap="square" rtlCol="0">
            <a:spAutoFit/>
          </a:bodyPr>
          <a:lstStyle/>
          <a:p>
            <a:pPr algn="ctr"/>
            <a:r>
              <a:rPr lang="en-US" sz="2800" b="1" dirty="0" smtClean="0">
                <a:latin typeface="Baskerville Old Face" panose="02020602080505020303" pitchFamily="18" charset="0"/>
              </a:rPr>
              <a:t>Cherette Bonomo-Rangeland Management Specialist</a:t>
            </a:r>
            <a:endParaRPr lang="en-US" sz="2800" b="1" dirty="0">
              <a:latin typeface="Baskerville Old Face" panose="02020602080505020303" pitchFamily="18" charset="0"/>
            </a:endParaRPr>
          </a:p>
        </p:txBody>
      </p:sp>
    </p:spTree>
    <p:extLst>
      <p:ext uri="{BB962C8B-B14F-4D97-AF65-F5344CB8AC3E}">
        <p14:creationId xmlns:p14="http://schemas.microsoft.com/office/powerpoint/2010/main" val="3390215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01457" y="-1"/>
            <a:ext cx="7678454" cy="8880953"/>
          </a:xfrm>
          <a:prstGeom prst="rect">
            <a:avLst/>
          </a:prstGeom>
        </p:spPr>
      </p:pic>
      <p:sp>
        <p:nvSpPr>
          <p:cNvPr id="5" name="TextBox 4"/>
          <p:cNvSpPr txBox="1"/>
          <p:nvPr/>
        </p:nvSpPr>
        <p:spPr>
          <a:xfrm>
            <a:off x="6212910" y="0"/>
            <a:ext cx="5979090" cy="3785652"/>
          </a:xfrm>
          <a:prstGeom prst="rect">
            <a:avLst/>
          </a:prstGeom>
          <a:noFill/>
        </p:spPr>
        <p:txBody>
          <a:bodyPr wrap="square" rtlCol="0">
            <a:spAutoFit/>
          </a:bodyPr>
          <a:lstStyle/>
          <a:p>
            <a:r>
              <a:rPr lang="en-US" sz="2400" b="1" dirty="0"/>
              <a:t>Although Flaming Gorge Reservoir is a popular recreation attraction, no other feature of the Ashley National Forest contributes more to infestation of noxious weeds than does this large reservoir. Millions of visitors annually have high potential for introduction of noxious weeds. The fluctuating water level of the reservoir makes ideal habitat for noxious weeds to establish and thrive.</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807890" y="3569918"/>
            <a:ext cx="4384109" cy="3288082"/>
          </a:xfrm>
          <a:prstGeom prst="rect">
            <a:avLst/>
          </a:prstGeom>
        </p:spPr>
      </p:pic>
    </p:spTree>
    <p:extLst>
      <p:ext uri="{BB962C8B-B14F-4D97-AF65-F5344CB8AC3E}">
        <p14:creationId xmlns:p14="http://schemas.microsoft.com/office/powerpoint/2010/main" val="438098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3333" y="440267"/>
            <a:ext cx="5384800" cy="5693866"/>
          </a:xfrm>
          <a:prstGeom prst="rect">
            <a:avLst/>
          </a:prstGeom>
          <a:noFill/>
        </p:spPr>
        <p:txBody>
          <a:bodyPr wrap="square" rtlCol="0">
            <a:spAutoFit/>
          </a:bodyPr>
          <a:lstStyle/>
          <a:p>
            <a:r>
              <a:rPr lang="en-US" sz="4000" b="1" u="sng" dirty="0" smtClean="0"/>
              <a:t>Species Treated:</a:t>
            </a:r>
          </a:p>
          <a:p>
            <a:r>
              <a:rPr lang="en-US" sz="3600" b="1" dirty="0" smtClean="0"/>
              <a:t>-Thistles</a:t>
            </a:r>
          </a:p>
          <a:p>
            <a:r>
              <a:rPr lang="en-US" sz="3600" b="1" dirty="0" smtClean="0"/>
              <a:t>-Perennial </a:t>
            </a:r>
            <a:r>
              <a:rPr lang="en-US" sz="3600" b="1" dirty="0" err="1" smtClean="0"/>
              <a:t>Pepperweed</a:t>
            </a:r>
            <a:endParaRPr lang="en-US" sz="3600" b="1" dirty="0" smtClean="0"/>
          </a:p>
          <a:p>
            <a:r>
              <a:rPr lang="en-US" sz="3600" b="1" dirty="0" smtClean="0"/>
              <a:t>-</a:t>
            </a:r>
            <a:r>
              <a:rPr lang="en-US" sz="3600" b="1" dirty="0" err="1" smtClean="0"/>
              <a:t>Whitetop</a:t>
            </a:r>
            <a:r>
              <a:rPr lang="en-US" sz="3600" b="1" dirty="0" smtClean="0"/>
              <a:t> (Hoary Cress)</a:t>
            </a:r>
          </a:p>
          <a:p>
            <a:r>
              <a:rPr lang="en-US" sz="3600" b="1" dirty="0" smtClean="0"/>
              <a:t>-Knapweeds</a:t>
            </a:r>
          </a:p>
          <a:p>
            <a:r>
              <a:rPr lang="en-US" sz="3600" b="1" dirty="0" smtClean="0"/>
              <a:t>-Black Henbane</a:t>
            </a:r>
          </a:p>
          <a:p>
            <a:r>
              <a:rPr lang="en-US" sz="3600" b="1" dirty="0" smtClean="0"/>
              <a:t>-Hounds Tongue</a:t>
            </a:r>
          </a:p>
          <a:p>
            <a:r>
              <a:rPr lang="en-US" sz="3600" b="1" dirty="0" smtClean="0"/>
              <a:t>-Salt Cedar</a:t>
            </a:r>
          </a:p>
          <a:p>
            <a:r>
              <a:rPr lang="en-US" sz="3600" b="1" dirty="0" smtClean="0"/>
              <a:t>-Russian Olive</a:t>
            </a:r>
          </a:p>
          <a:p>
            <a:r>
              <a:rPr lang="en-US" sz="3600" b="1" dirty="0" smtClean="0"/>
              <a:t>-Common </a:t>
            </a:r>
            <a:r>
              <a:rPr lang="en-US" sz="3600" b="1" dirty="0"/>
              <a:t>Reed</a:t>
            </a:r>
          </a:p>
        </p:txBody>
      </p:sp>
      <p:sp>
        <p:nvSpPr>
          <p:cNvPr id="3" name="TextBox 2"/>
          <p:cNvSpPr txBox="1"/>
          <p:nvPr/>
        </p:nvSpPr>
        <p:spPr>
          <a:xfrm>
            <a:off x="6265334" y="440267"/>
            <a:ext cx="5588000" cy="3477875"/>
          </a:xfrm>
          <a:prstGeom prst="rect">
            <a:avLst/>
          </a:prstGeom>
          <a:noFill/>
        </p:spPr>
        <p:txBody>
          <a:bodyPr wrap="square" rtlCol="0">
            <a:spAutoFit/>
          </a:bodyPr>
          <a:lstStyle/>
          <a:p>
            <a:r>
              <a:rPr lang="en-US" sz="4000" b="1" u="sng" dirty="0" smtClean="0"/>
              <a:t>Treatment Methods:</a:t>
            </a:r>
          </a:p>
          <a:p>
            <a:r>
              <a:rPr lang="en-US" sz="3600" b="1" dirty="0" smtClean="0"/>
              <a:t>-Preventive</a:t>
            </a:r>
          </a:p>
          <a:p>
            <a:r>
              <a:rPr lang="en-US" sz="3600" b="1" dirty="0" smtClean="0"/>
              <a:t>-Manual</a:t>
            </a:r>
          </a:p>
          <a:p>
            <a:r>
              <a:rPr lang="en-US" sz="3600" b="1" dirty="0" smtClean="0"/>
              <a:t>-Mechanical</a:t>
            </a:r>
          </a:p>
          <a:p>
            <a:r>
              <a:rPr lang="en-US" sz="3600" b="1" dirty="0" smtClean="0"/>
              <a:t>-Chemical</a:t>
            </a:r>
          </a:p>
          <a:p>
            <a:r>
              <a:rPr lang="en-US" sz="3600" b="1" dirty="0" smtClean="0"/>
              <a:t>-Biological</a:t>
            </a:r>
          </a:p>
        </p:txBody>
      </p:sp>
    </p:spTree>
    <p:extLst>
      <p:ext uri="{BB962C8B-B14F-4D97-AF65-F5344CB8AC3E}">
        <p14:creationId xmlns:p14="http://schemas.microsoft.com/office/powerpoint/2010/main" val="42871177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677333" y="863600"/>
            <a:ext cx="10820400" cy="6063198"/>
          </a:xfrm>
          <a:prstGeom prst="rect">
            <a:avLst/>
          </a:prstGeom>
          <a:noFill/>
        </p:spPr>
        <p:txBody>
          <a:bodyPr wrap="square" rtlCol="0">
            <a:spAutoFit/>
          </a:bodyPr>
          <a:lstStyle/>
          <a:p>
            <a:r>
              <a:rPr lang="en-US" sz="3200" b="1" i="1" dirty="0" err="1" smtClean="0"/>
              <a:t>Avg</a:t>
            </a:r>
            <a:r>
              <a:rPr lang="en-US" sz="3200" b="1" i="1" dirty="0" smtClean="0"/>
              <a:t> Treated Acres/Year on FGNRA-WY:  </a:t>
            </a:r>
            <a:r>
              <a:rPr lang="en-US" sz="3200" dirty="0" smtClean="0"/>
              <a:t>approx. 800-1000 acres</a:t>
            </a:r>
          </a:p>
          <a:p>
            <a:endParaRPr lang="en-US" sz="3200" b="1" i="1" dirty="0" smtClean="0"/>
          </a:p>
          <a:p>
            <a:r>
              <a:rPr lang="en-US" sz="3200" b="1" i="1" dirty="0" smtClean="0"/>
              <a:t>Treatments completed by: </a:t>
            </a:r>
            <a:r>
              <a:rPr lang="en-US" sz="3200" dirty="0" smtClean="0"/>
              <a:t>FS weeds crews and Sweetwater County Weed &amp; Pest District</a:t>
            </a:r>
          </a:p>
          <a:p>
            <a:endParaRPr lang="en-US" sz="3200" b="1" i="1" dirty="0" smtClean="0"/>
          </a:p>
          <a:p>
            <a:endParaRPr lang="en-US" sz="3200" b="1" i="1" dirty="0"/>
          </a:p>
          <a:p>
            <a:endParaRPr lang="en-US" sz="3200" b="1" i="1" dirty="0" smtClean="0"/>
          </a:p>
          <a:p>
            <a:r>
              <a:rPr lang="en-US" sz="3200" b="1" i="1" dirty="0" smtClean="0"/>
              <a:t>Funding Sources:</a:t>
            </a:r>
          </a:p>
          <a:p>
            <a:r>
              <a:rPr lang="en-US" sz="3200" b="1" i="1" dirty="0" smtClean="0"/>
              <a:t>-</a:t>
            </a:r>
            <a:r>
              <a:rPr lang="en-US" sz="3200" dirty="0" smtClean="0"/>
              <a:t>FS Program Funds</a:t>
            </a:r>
            <a:endParaRPr lang="en-US" sz="3200" dirty="0"/>
          </a:p>
          <a:p>
            <a:r>
              <a:rPr lang="en-US" sz="3200" dirty="0" smtClean="0"/>
              <a:t>-Wyoming Landscape Conservation Initiative (WLCI)</a:t>
            </a:r>
          </a:p>
          <a:p>
            <a:r>
              <a:rPr lang="en-US" sz="3200" dirty="0" smtClean="0"/>
              <a:t>-Wyoming Wildlife &amp; Natural Resource Trust (WWNRT)</a:t>
            </a:r>
            <a:endParaRPr lang="en-US" sz="3200" dirty="0"/>
          </a:p>
          <a:p>
            <a:endParaRPr lang="en-US" dirty="0"/>
          </a:p>
          <a:p>
            <a:endParaRPr lang="en-US" dirty="0"/>
          </a:p>
        </p:txBody>
      </p:sp>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609568" y="2312618"/>
            <a:ext cx="5419594" cy="3048522"/>
          </a:xfrm>
          <a:prstGeom prst="rect">
            <a:avLst/>
          </a:prstGeom>
        </p:spPr>
      </p:pic>
    </p:spTree>
    <p:extLst>
      <p:ext uri="{BB962C8B-B14F-4D97-AF65-F5344CB8AC3E}">
        <p14:creationId xmlns:p14="http://schemas.microsoft.com/office/powerpoint/2010/main" val="38828051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3"/>
          <p:cNvSpPr txBox="1">
            <a:spLocks/>
          </p:cNvSpPr>
          <p:nvPr/>
        </p:nvSpPr>
        <p:spPr>
          <a:xfrm>
            <a:off x="76200" y="293913"/>
            <a:ext cx="6858000" cy="827315"/>
          </a:xfrm>
          <a:prstGeom prst="rect">
            <a:avLst/>
          </a:prstGeom>
        </p:spPr>
        <p:txBody>
          <a:bodyPr>
            <a:normAutofit fontScale="92500" lnSpcReduction="1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3200" b="1" i="1" u="sng" dirty="0" smtClean="0"/>
              <a:t>Before/After-Camera Point Study:</a:t>
            </a:r>
          </a:p>
          <a:p>
            <a:r>
              <a:rPr lang="en-US" sz="3200" b="1" dirty="0" smtClean="0"/>
              <a:t>82-4  Blacks Fork</a:t>
            </a:r>
            <a:endParaRPr lang="en-US" sz="3200" b="1" dirty="0"/>
          </a:p>
        </p:txBody>
      </p:sp>
      <p:pic>
        <p:nvPicPr>
          <p:cNvPr id="3" name="Picture 2"/>
          <p:cNvPicPr>
            <a:picLocks noChangeAspect="1" noChangeArrowheads="1"/>
          </p:cNvPicPr>
          <p:nvPr/>
        </p:nvPicPr>
        <p:blipFill>
          <a:blip r:embed="rId2" cstate="print"/>
          <a:srcRect l="20034" t="52417" r="8848" b="16329"/>
          <a:stretch>
            <a:fillRect/>
          </a:stretch>
        </p:blipFill>
        <p:spPr bwMode="auto">
          <a:xfrm>
            <a:off x="1974885" y="990600"/>
            <a:ext cx="5145498" cy="2819400"/>
          </a:xfrm>
          <a:prstGeom prst="rect">
            <a:avLst/>
          </a:prstGeom>
          <a:noFill/>
          <a:ln w="9525">
            <a:noFill/>
            <a:miter lim="800000"/>
            <a:headEnd/>
            <a:tailEnd/>
          </a:ln>
          <a:effectLst/>
        </p:spPr>
      </p:pic>
      <p:pic>
        <p:nvPicPr>
          <p:cNvPr id="4" name="Picture 4" descr="82-004_2010-05-28 132228"/>
          <p:cNvPicPr>
            <a:picLocks noChangeAspect="1" noChangeArrowheads="1"/>
          </p:cNvPicPr>
          <p:nvPr/>
        </p:nvPicPr>
        <p:blipFill>
          <a:blip r:embed="rId3" cstate="print"/>
          <a:srcRect l="23717" t="17554" r="36158" b="22651"/>
          <a:stretch>
            <a:fillRect/>
          </a:stretch>
        </p:blipFill>
        <p:spPr bwMode="auto">
          <a:xfrm>
            <a:off x="4529583" y="3810000"/>
            <a:ext cx="2590800" cy="2895600"/>
          </a:xfrm>
          <a:prstGeom prst="rect">
            <a:avLst/>
          </a:prstGeom>
          <a:noFill/>
          <a:ln w="9525">
            <a:noFill/>
            <a:miter lim="800000"/>
            <a:headEnd/>
            <a:tailEnd/>
          </a:ln>
        </p:spPr>
      </p:pic>
      <p:pic>
        <p:nvPicPr>
          <p:cNvPr id="5" name="Picture 5"/>
          <p:cNvPicPr>
            <a:picLocks noChangeAspect="1" noChangeArrowheads="1"/>
          </p:cNvPicPr>
          <p:nvPr/>
        </p:nvPicPr>
        <p:blipFill>
          <a:blip r:embed="rId4" cstate="print"/>
          <a:srcRect l="49081" t="13085" r="24224" b="56974"/>
          <a:stretch>
            <a:fillRect/>
          </a:stretch>
        </p:blipFill>
        <p:spPr bwMode="auto">
          <a:xfrm>
            <a:off x="141514" y="990600"/>
            <a:ext cx="1976339" cy="2819400"/>
          </a:xfrm>
          <a:prstGeom prst="rect">
            <a:avLst/>
          </a:prstGeom>
          <a:noFill/>
          <a:ln w="9525">
            <a:noFill/>
            <a:miter lim="800000"/>
            <a:headEnd/>
            <a:tailEnd/>
          </a:ln>
          <a:effectLst/>
        </p:spPr>
      </p:pic>
      <p:pic>
        <p:nvPicPr>
          <p:cNvPr id="6" name="Picture 6" descr="82-004_2010-05-28 132220"/>
          <p:cNvPicPr>
            <a:picLocks noChangeAspect="1" noChangeArrowheads="1"/>
          </p:cNvPicPr>
          <p:nvPr/>
        </p:nvPicPr>
        <p:blipFill>
          <a:blip r:embed="rId5" cstate="print"/>
          <a:srcRect l="21667" t="15556" b="20000"/>
          <a:stretch>
            <a:fillRect/>
          </a:stretch>
        </p:blipFill>
        <p:spPr bwMode="auto">
          <a:xfrm>
            <a:off x="141514" y="3810000"/>
            <a:ext cx="4692870" cy="2895600"/>
          </a:xfrm>
          <a:prstGeom prst="rect">
            <a:avLst/>
          </a:prstGeom>
          <a:noFill/>
          <a:ln w="9525">
            <a:noFill/>
            <a:miter lim="800000"/>
            <a:headEnd/>
            <a:tailEnd/>
          </a:ln>
        </p:spPr>
      </p:pic>
      <p:sp>
        <p:nvSpPr>
          <p:cNvPr id="7" name="TextBox 6"/>
          <p:cNvSpPr txBox="1"/>
          <p:nvPr/>
        </p:nvSpPr>
        <p:spPr>
          <a:xfrm>
            <a:off x="7120383" y="990600"/>
            <a:ext cx="4909457" cy="4893647"/>
          </a:xfrm>
          <a:prstGeom prst="rect">
            <a:avLst/>
          </a:prstGeom>
          <a:noFill/>
        </p:spPr>
        <p:txBody>
          <a:bodyPr wrap="square" rtlCol="0">
            <a:spAutoFit/>
          </a:bodyPr>
          <a:lstStyle/>
          <a:p>
            <a:r>
              <a:rPr lang="en-US" sz="2400" b="1" dirty="0" smtClean="0"/>
              <a:t>In</a:t>
            </a:r>
            <a:r>
              <a:rPr lang="en-US" sz="2400" dirty="0" smtClean="0"/>
              <a:t> </a:t>
            </a:r>
            <a:r>
              <a:rPr lang="en-US" sz="2400" b="1" dirty="0" smtClean="0"/>
              <a:t>a cooperative treatment with Sweetwater Co., a dense stand of perennial pepperweed was treated with Escort.  The pepperweed was nearly eliminated. </a:t>
            </a:r>
          </a:p>
          <a:p>
            <a:endParaRPr lang="en-US" sz="2400" b="1" dirty="0" smtClean="0"/>
          </a:p>
          <a:p>
            <a:endParaRPr lang="en-US" sz="2400" b="1" dirty="0"/>
          </a:p>
          <a:p>
            <a:endParaRPr lang="en-US" sz="2400" b="1" dirty="0" smtClean="0"/>
          </a:p>
          <a:p>
            <a:r>
              <a:rPr lang="en-US" sz="2400" b="1" dirty="0" smtClean="0"/>
              <a:t>One year after initial treatment, the green areas seen are dominated by native, sod-forming grasses. Foxtail barley dominates the light colored areas.  </a:t>
            </a:r>
            <a:endParaRPr lang="en-US" sz="2400" dirty="0"/>
          </a:p>
        </p:txBody>
      </p:sp>
    </p:spTree>
    <p:extLst>
      <p:ext uri="{BB962C8B-B14F-4D97-AF65-F5344CB8AC3E}">
        <p14:creationId xmlns:p14="http://schemas.microsoft.com/office/powerpoint/2010/main" val="399020643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72400" y="0"/>
            <a:ext cx="4419600" cy="6858000"/>
          </a:xfrm>
          <a:prstGeom prst="rect">
            <a:avLst/>
          </a:prstGeom>
        </p:spPr>
      </p:pic>
      <p:sp>
        <p:nvSpPr>
          <p:cNvPr id="4" name="TextBox 3"/>
          <p:cNvSpPr txBox="1"/>
          <p:nvPr/>
        </p:nvSpPr>
        <p:spPr>
          <a:xfrm>
            <a:off x="111276" y="3794950"/>
            <a:ext cx="7552267" cy="2739211"/>
          </a:xfrm>
          <a:prstGeom prst="rect">
            <a:avLst/>
          </a:prstGeom>
          <a:noFill/>
        </p:spPr>
        <p:txBody>
          <a:bodyPr wrap="square" rtlCol="0">
            <a:spAutoFit/>
          </a:bodyPr>
          <a:lstStyle/>
          <a:p>
            <a:r>
              <a:rPr lang="en-US" sz="2800" b="1" i="1" dirty="0"/>
              <a:t>ARS Research-</a:t>
            </a:r>
            <a:r>
              <a:rPr lang="en-US" sz="2800" b="1" i="1" dirty="0" err="1"/>
              <a:t>Halogeton</a:t>
            </a:r>
            <a:r>
              <a:rPr lang="en-US" sz="2800" b="1" i="1" dirty="0"/>
              <a:t> Studies</a:t>
            </a:r>
          </a:p>
          <a:p>
            <a:r>
              <a:rPr lang="en-US" dirty="0" smtClean="0"/>
              <a:t>-Indian </a:t>
            </a:r>
            <a:r>
              <a:rPr lang="en-US" dirty="0" err="1" smtClean="0"/>
              <a:t>ricegrass</a:t>
            </a:r>
            <a:r>
              <a:rPr lang="en-US" dirty="0" smtClean="0"/>
              <a:t>, tall wheatgrass, Gardner’s saltbush (doesn’t appear to be options for initial rehabilitation efforts)</a:t>
            </a:r>
          </a:p>
          <a:p>
            <a:r>
              <a:rPr lang="en-US" dirty="0" smtClean="0"/>
              <a:t>-Gardner saltbush </a:t>
            </a:r>
            <a:r>
              <a:rPr lang="en-US" dirty="0"/>
              <a:t>is difficult to establish from </a:t>
            </a:r>
            <a:r>
              <a:rPr lang="en-US" dirty="0" smtClean="0"/>
              <a:t>seed </a:t>
            </a:r>
            <a:endParaRPr lang="en-US" dirty="0"/>
          </a:p>
          <a:p>
            <a:r>
              <a:rPr lang="en-US" dirty="0"/>
              <a:t>-</a:t>
            </a:r>
            <a:r>
              <a:rPr lang="en-US" dirty="0" smtClean="0"/>
              <a:t>Seeded </a:t>
            </a:r>
            <a:r>
              <a:rPr lang="en-US" dirty="0"/>
              <a:t>plots need multiple years to determine overall </a:t>
            </a:r>
            <a:r>
              <a:rPr lang="en-US" dirty="0" smtClean="0"/>
              <a:t>competiveness</a:t>
            </a:r>
            <a:endParaRPr lang="en-US" dirty="0"/>
          </a:p>
          <a:p>
            <a:r>
              <a:rPr lang="en-US" dirty="0"/>
              <a:t>-</a:t>
            </a:r>
            <a:r>
              <a:rPr lang="en-US" dirty="0" smtClean="0"/>
              <a:t>Russian </a:t>
            </a:r>
            <a:r>
              <a:rPr lang="en-US" dirty="0" err="1" smtClean="0"/>
              <a:t>wildrye</a:t>
            </a:r>
            <a:r>
              <a:rPr lang="en-US" dirty="0" smtClean="0"/>
              <a:t> </a:t>
            </a:r>
            <a:r>
              <a:rPr lang="en-US" dirty="0"/>
              <a:t>and </a:t>
            </a:r>
            <a:r>
              <a:rPr lang="en-US" dirty="0" smtClean="0"/>
              <a:t>forage </a:t>
            </a:r>
            <a:r>
              <a:rPr lang="en-US" dirty="0" err="1" smtClean="0"/>
              <a:t>kochia</a:t>
            </a:r>
            <a:r>
              <a:rPr lang="en-US" dirty="0" smtClean="0"/>
              <a:t> </a:t>
            </a:r>
            <a:r>
              <a:rPr lang="en-US" dirty="0"/>
              <a:t>are competitive with </a:t>
            </a:r>
            <a:r>
              <a:rPr lang="en-US" dirty="0" err="1" smtClean="0"/>
              <a:t>halogeton</a:t>
            </a:r>
            <a:r>
              <a:rPr lang="en-US" dirty="0" smtClean="0"/>
              <a:t> </a:t>
            </a:r>
          </a:p>
          <a:p>
            <a:r>
              <a:rPr lang="en-US" dirty="0"/>
              <a:t> </a:t>
            </a:r>
            <a:r>
              <a:rPr lang="en-US" dirty="0" smtClean="0"/>
              <a:t>        </a:t>
            </a:r>
          </a:p>
          <a:p>
            <a:r>
              <a:rPr lang="en-US" dirty="0" smtClean="0"/>
              <a:t>          *</a:t>
            </a:r>
            <a:r>
              <a:rPr lang="en-US" dirty="0" err="1" smtClean="0"/>
              <a:t>Bozoisky</a:t>
            </a:r>
            <a:r>
              <a:rPr lang="en-US" dirty="0" smtClean="0"/>
              <a:t> II-Russian </a:t>
            </a:r>
            <a:r>
              <a:rPr lang="en-US" dirty="0" err="1" smtClean="0"/>
              <a:t>Wildrye</a:t>
            </a:r>
            <a:r>
              <a:rPr lang="en-US" dirty="0" smtClean="0"/>
              <a:t>, Snowstorm &amp; Immigrant-Forage Kochia ---&gt;</a:t>
            </a:r>
            <a:endParaRPr lang="en-US" dirty="0"/>
          </a:p>
          <a:p>
            <a:endParaRPr lang="en-US" dirty="0"/>
          </a:p>
        </p:txBody>
      </p:sp>
      <p:pic>
        <p:nvPicPr>
          <p:cNvPr id="5" name="Picture 4"/>
          <p:cNvPicPr>
            <a:picLocks noChangeAspect="1"/>
          </p:cNvPicPr>
          <p:nvPr/>
        </p:nvPicPr>
        <p:blipFill>
          <a:blip r:embed="rId4"/>
          <a:stretch>
            <a:fillRect/>
          </a:stretch>
        </p:blipFill>
        <p:spPr>
          <a:xfrm>
            <a:off x="1" y="0"/>
            <a:ext cx="5711868" cy="3794950"/>
          </a:xfrm>
          <a:prstGeom prst="rect">
            <a:avLst/>
          </a:prstGeom>
        </p:spPr>
      </p:pic>
      <p:sp>
        <p:nvSpPr>
          <p:cNvPr id="6" name="TextBox 5"/>
          <p:cNvSpPr txBox="1"/>
          <p:nvPr/>
        </p:nvSpPr>
        <p:spPr>
          <a:xfrm>
            <a:off x="111276" y="0"/>
            <a:ext cx="9066152" cy="707886"/>
          </a:xfrm>
          <a:prstGeom prst="rect">
            <a:avLst/>
          </a:prstGeom>
          <a:noFill/>
        </p:spPr>
        <p:txBody>
          <a:bodyPr wrap="square" rtlCol="0">
            <a:spAutoFit/>
          </a:bodyPr>
          <a:lstStyle/>
          <a:p>
            <a:r>
              <a:rPr lang="en-US" sz="4000" dirty="0" smtClean="0"/>
              <a:t>Other Projects……</a:t>
            </a:r>
          </a:p>
        </p:txBody>
      </p:sp>
      <p:sp>
        <p:nvSpPr>
          <p:cNvPr id="8" name="TextBox 7"/>
          <p:cNvSpPr txBox="1"/>
          <p:nvPr/>
        </p:nvSpPr>
        <p:spPr>
          <a:xfrm>
            <a:off x="9451990" y="6488668"/>
            <a:ext cx="2435210" cy="369332"/>
          </a:xfrm>
          <a:prstGeom prst="rect">
            <a:avLst/>
          </a:prstGeom>
          <a:noFill/>
        </p:spPr>
        <p:txBody>
          <a:bodyPr wrap="square" rtlCol="0">
            <a:spAutoFit/>
          </a:bodyPr>
          <a:lstStyle/>
          <a:p>
            <a:r>
              <a:rPr lang="en-US" dirty="0" smtClean="0"/>
              <a:t>January 2017</a:t>
            </a:r>
            <a:endParaRPr lang="en-US" dirty="0"/>
          </a:p>
        </p:txBody>
      </p:sp>
    </p:spTree>
    <p:extLst>
      <p:ext uri="{BB962C8B-B14F-4D97-AF65-F5344CB8AC3E}">
        <p14:creationId xmlns:p14="http://schemas.microsoft.com/office/powerpoint/2010/main" val="57687550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75733" y="778933"/>
            <a:ext cx="11040534" cy="2862322"/>
          </a:xfrm>
          <a:prstGeom prst="rect">
            <a:avLst/>
          </a:prstGeom>
          <a:noFill/>
        </p:spPr>
        <p:txBody>
          <a:bodyPr wrap="square" rtlCol="0">
            <a:spAutoFit/>
          </a:bodyPr>
          <a:lstStyle/>
          <a:p>
            <a:pPr algn="ctr"/>
            <a:r>
              <a:rPr lang="en-US" sz="3600" b="1" dirty="0" smtClean="0"/>
              <a:t>As it is elsewhere, noxious weed control on the Ashley National Forest will require long-term (never-ending) commitment to prevention, early detection, rapid response, control and management, and rehabilitation and restoration.</a:t>
            </a:r>
          </a:p>
        </p:txBody>
      </p:sp>
    </p:spTree>
    <p:extLst>
      <p:ext uri="{BB962C8B-B14F-4D97-AF65-F5344CB8AC3E}">
        <p14:creationId xmlns:p14="http://schemas.microsoft.com/office/powerpoint/2010/main" val="204517118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564</TotalTime>
  <Words>332</Words>
  <Application>Microsoft Office PowerPoint</Application>
  <PresentationFormat>Widescreen</PresentationFormat>
  <Paragraphs>49</Paragraphs>
  <Slides>7</Slides>
  <Notes>1</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7</vt:i4>
      </vt:variant>
    </vt:vector>
  </HeadingPairs>
  <TitlesOfParts>
    <vt:vector size="12" baseType="lpstr">
      <vt:lpstr>Arial</vt:lpstr>
      <vt:lpstr>Baskerville Old Face</vt:lpstr>
      <vt:lpstr>Calibri</vt:lpstr>
      <vt:lpstr>Calibri Light</vt:lpstr>
      <vt:lpstr>Office Theme</vt:lpstr>
      <vt:lpstr>USDA Forest Service Ashley National Forest Flaming Gorge Ranger District</vt:lpstr>
      <vt:lpstr>PowerPoint Presentation</vt:lpstr>
      <vt:lpstr>PowerPoint Presentation</vt:lpstr>
      <vt:lpstr>PowerPoint Presentation</vt:lpstr>
      <vt:lpstr>PowerPoint Presentation</vt:lpstr>
      <vt:lpstr>PowerPoint Presentation</vt:lpstr>
      <vt:lpstr>PowerPoint Presentation</vt:lpstr>
    </vt:vector>
  </TitlesOfParts>
  <Company>USDA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USDA Forest Service Ashley National Forest Flaming Gorge Ranger District</dc:title>
  <dc:creator>CBonomo-FS</dc:creator>
  <cp:lastModifiedBy>CBonomo-FS</cp:lastModifiedBy>
  <cp:revision>25</cp:revision>
  <cp:lastPrinted>2017-04-17T20:54:54Z</cp:lastPrinted>
  <dcterms:created xsi:type="dcterms:W3CDTF">2017-03-28T21:40:36Z</dcterms:created>
  <dcterms:modified xsi:type="dcterms:W3CDTF">2017-04-19T14:37:20Z</dcterms:modified>
</cp:coreProperties>
</file>