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62" r:id="rId5"/>
    <p:sldId id="276" r:id="rId6"/>
    <p:sldId id="264" r:id="rId7"/>
    <p:sldId id="265" r:id="rId8"/>
    <p:sldId id="266" r:id="rId9"/>
    <p:sldId id="267" r:id="rId10"/>
    <p:sldId id="268" r:id="rId11"/>
    <p:sldId id="274" r:id="rId12"/>
    <p:sldId id="275" r:id="rId13"/>
    <p:sldId id="269" r:id="rId14"/>
    <p:sldId id="270" r:id="rId15"/>
    <p:sldId id="271" r:id="rId16"/>
    <p:sldId id="279" r:id="rId17"/>
    <p:sldId id="280"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94660"/>
  </p:normalViewPr>
  <p:slideViewPr>
    <p:cSldViewPr snapToGrid="0">
      <p:cViewPr varScale="1">
        <p:scale>
          <a:sx n="108" d="100"/>
          <a:sy n="108" d="100"/>
        </p:scale>
        <p:origin x="57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F46AB-587D-423C-8E24-864DB9256A6B}" type="doc">
      <dgm:prSet loTypeId="urn:microsoft.com/office/officeart/2016/7/layout/BasicLinear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83C4C8A4-959A-4F88-958C-7B27B9F9A7C5}">
      <dgm:prSet/>
      <dgm:spPr/>
      <dgm:t>
        <a:bodyPr/>
        <a:lstStyle/>
        <a:p>
          <a:r>
            <a:rPr lang="en-US" dirty="0"/>
            <a:t>Weed Ecology: Environmental Interactions</a:t>
          </a:r>
        </a:p>
      </dgm:t>
    </dgm:pt>
    <dgm:pt modelId="{2D7FC709-DBC5-4677-B232-11A25AF7AD82}" type="parTrans" cxnId="{182645BF-50E6-42EC-BFE8-7DF958DA7771}">
      <dgm:prSet/>
      <dgm:spPr/>
      <dgm:t>
        <a:bodyPr/>
        <a:lstStyle/>
        <a:p>
          <a:endParaRPr lang="en-US"/>
        </a:p>
      </dgm:t>
    </dgm:pt>
    <dgm:pt modelId="{A7DF3B5A-21E5-447E-8ED1-0746E2066825}" type="sibTrans" cxnId="{182645BF-50E6-42EC-BFE8-7DF958DA7771}">
      <dgm:prSet phldrT="1" phldr="0"/>
      <dgm:spPr/>
      <dgm:t>
        <a:bodyPr/>
        <a:lstStyle/>
        <a:p>
          <a:r>
            <a:rPr lang="en-US"/>
            <a:t>1</a:t>
          </a:r>
        </a:p>
      </dgm:t>
    </dgm:pt>
    <dgm:pt modelId="{29B8A6D5-DA96-4B83-BE67-CDB43F4C5C17}">
      <dgm:prSet/>
      <dgm:spPr/>
      <dgm:t>
        <a:bodyPr/>
        <a:lstStyle/>
        <a:p>
          <a:r>
            <a:rPr lang="en-US" dirty="0"/>
            <a:t>Assessment and Monitoring for Weed Management</a:t>
          </a:r>
        </a:p>
      </dgm:t>
    </dgm:pt>
    <dgm:pt modelId="{8A280A06-877E-4DA2-B5E7-F6C634084980}" type="parTrans" cxnId="{7CEDE3C4-31C2-442C-8FFB-9FEA6B1A8F8F}">
      <dgm:prSet/>
      <dgm:spPr/>
      <dgm:t>
        <a:bodyPr/>
        <a:lstStyle/>
        <a:p>
          <a:endParaRPr lang="en-US"/>
        </a:p>
      </dgm:t>
    </dgm:pt>
    <dgm:pt modelId="{51995D3B-1525-40C5-B8E5-F4A0B60630F0}" type="sibTrans" cxnId="{7CEDE3C4-31C2-442C-8FFB-9FEA6B1A8F8F}">
      <dgm:prSet phldrT="2" phldr="0"/>
      <dgm:spPr/>
      <dgm:t>
        <a:bodyPr/>
        <a:lstStyle/>
        <a:p>
          <a:r>
            <a:rPr lang="en-US"/>
            <a:t>2</a:t>
          </a:r>
        </a:p>
      </dgm:t>
    </dgm:pt>
    <dgm:pt modelId="{238A2634-1FCD-4619-89C4-390B52AB0E4A}">
      <dgm:prSet/>
      <dgm:spPr/>
      <dgm:t>
        <a:bodyPr/>
        <a:lstStyle/>
        <a:p>
          <a:r>
            <a:rPr lang="en-US" dirty="0"/>
            <a:t>Weed Management</a:t>
          </a:r>
        </a:p>
      </dgm:t>
    </dgm:pt>
    <dgm:pt modelId="{D963CE84-EA6C-47E5-8DC4-A9A4FBAC3A52}" type="parTrans" cxnId="{26AD1D95-9FFE-46AD-AA3A-ABF3FBED42C7}">
      <dgm:prSet/>
      <dgm:spPr/>
      <dgm:t>
        <a:bodyPr/>
        <a:lstStyle/>
        <a:p>
          <a:endParaRPr lang="en-US"/>
        </a:p>
      </dgm:t>
    </dgm:pt>
    <dgm:pt modelId="{0067F2A3-006A-4F6E-91BD-2C04EF931488}" type="sibTrans" cxnId="{26AD1D95-9FFE-46AD-AA3A-ABF3FBED42C7}">
      <dgm:prSet phldrT="3" phldr="0"/>
      <dgm:spPr/>
      <dgm:t>
        <a:bodyPr/>
        <a:lstStyle/>
        <a:p>
          <a:r>
            <a:rPr lang="en-US"/>
            <a:t>3</a:t>
          </a:r>
        </a:p>
      </dgm:t>
    </dgm:pt>
    <dgm:pt modelId="{69733941-558D-47A1-8B16-BEA7CC1D8498}" type="pres">
      <dgm:prSet presAssocID="{596F46AB-587D-423C-8E24-864DB9256A6B}" presName="Name0" presStyleCnt="0">
        <dgm:presLayoutVars>
          <dgm:animLvl val="lvl"/>
          <dgm:resizeHandles val="exact"/>
        </dgm:presLayoutVars>
      </dgm:prSet>
      <dgm:spPr/>
    </dgm:pt>
    <dgm:pt modelId="{46BEDD3A-F8BB-4D9D-BA1B-3BBC42045A5F}" type="pres">
      <dgm:prSet presAssocID="{83C4C8A4-959A-4F88-958C-7B27B9F9A7C5}" presName="compositeNode" presStyleCnt="0">
        <dgm:presLayoutVars>
          <dgm:bulletEnabled val="1"/>
        </dgm:presLayoutVars>
      </dgm:prSet>
      <dgm:spPr/>
    </dgm:pt>
    <dgm:pt modelId="{3F642204-4308-4100-890A-B9A4FBB70992}" type="pres">
      <dgm:prSet presAssocID="{83C4C8A4-959A-4F88-958C-7B27B9F9A7C5}" presName="bgRect" presStyleLbl="bgAccFollowNode1" presStyleIdx="0" presStyleCnt="3"/>
      <dgm:spPr/>
    </dgm:pt>
    <dgm:pt modelId="{827680B9-A6AC-41F8-8E9B-919BF101F131}" type="pres">
      <dgm:prSet presAssocID="{A7DF3B5A-21E5-447E-8ED1-0746E2066825}" presName="sibTransNodeCircle" presStyleLbl="alignNode1" presStyleIdx="0" presStyleCnt="6">
        <dgm:presLayoutVars>
          <dgm:chMax val="0"/>
          <dgm:bulletEnabled/>
        </dgm:presLayoutVars>
      </dgm:prSet>
      <dgm:spPr/>
    </dgm:pt>
    <dgm:pt modelId="{1862C7CA-C601-481E-A3C4-AD2CF76809C6}" type="pres">
      <dgm:prSet presAssocID="{83C4C8A4-959A-4F88-958C-7B27B9F9A7C5}" presName="bottomLine" presStyleLbl="alignNode1" presStyleIdx="1" presStyleCnt="6">
        <dgm:presLayoutVars/>
      </dgm:prSet>
      <dgm:spPr/>
    </dgm:pt>
    <dgm:pt modelId="{30461A17-5895-452C-974E-327F9C623465}" type="pres">
      <dgm:prSet presAssocID="{83C4C8A4-959A-4F88-958C-7B27B9F9A7C5}" presName="nodeText" presStyleLbl="bgAccFollowNode1" presStyleIdx="0" presStyleCnt="3">
        <dgm:presLayoutVars>
          <dgm:bulletEnabled val="1"/>
        </dgm:presLayoutVars>
      </dgm:prSet>
      <dgm:spPr/>
    </dgm:pt>
    <dgm:pt modelId="{4B9D9F0E-EE1E-4A42-9C25-261416C4165B}" type="pres">
      <dgm:prSet presAssocID="{A7DF3B5A-21E5-447E-8ED1-0746E2066825}" presName="sibTrans" presStyleCnt="0"/>
      <dgm:spPr/>
    </dgm:pt>
    <dgm:pt modelId="{3338F0E4-0CA6-48A3-A4A3-0CCEB7D8A675}" type="pres">
      <dgm:prSet presAssocID="{29B8A6D5-DA96-4B83-BE67-CDB43F4C5C17}" presName="compositeNode" presStyleCnt="0">
        <dgm:presLayoutVars>
          <dgm:bulletEnabled val="1"/>
        </dgm:presLayoutVars>
      </dgm:prSet>
      <dgm:spPr/>
    </dgm:pt>
    <dgm:pt modelId="{241B22DF-B358-4043-91F7-75023D1D7306}" type="pres">
      <dgm:prSet presAssocID="{29B8A6D5-DA96-4B83-BE67-CDB43F4C5C17}" presName="bgRect" presStyleLbl="bgAccFollowNode1" presStyleIdx="1" presStyleCnt="3"/>
      <dgm:spPr/>
    </dgm:pt>
    <dgm:pt modelId="{0221824C-5A36-421E-9047-EBC66519A656}" type="pres">
      <dgm:prSet presAssocID="{51995D3B-1525-40C5-B8E5-F4A0B60630F0}" presName="sibTransNodeCircle" presStyleLbl="alignNode1" presStyleIdx="2" presStyleCnt="6">
        <dgm:presLayoutVars>
          <dgm:chMax val="0"/>
          <dgm:bulletEnabled/>
        </dgm:presLayoutVars>
      </dgm:prSet>
      <dgm:spPr/>
    </dgm:pt>
    <dgm:pt modelId="{64C6DF77-046C-4D69-A91B-59FECB92CE41}" type="pres">
      <dgm:prSet presAssocID="{29B8A6D5-DA96-4B83-BE67-CDB43F4C5C17}" presName="bottomLine" presStyleLbl="alignNode1" presStyleIdx="3" presStyleCnt="6">
        <dgm:presLayoutVars/>
      </dgm:prSet>
      <dgm:spPr/>
    </dgm:pt>
    <dgm:pt modelId="{AEA37A5E-C92A-44AF-B705-7A2C1B6868CC}" type="pres">
      <dgm:prSet presAssocID="{29B8A6D5-DA96-4B83-BE67-CDB43F4C5C17}" presName="nodeText" presStyleLbl="bgAccFollowNode1" presStyleIdx="1" presStyleCnt="3">
        <dgm:presLayoutVars>
          <dgm:bulletEnabled val="1"/>
        </dgm:presLayoutVars>
      </dgm:prSet>
      <dgm:spPr/>
    </dgm:pt>
    <dgm:pt modelId="{51D871F2-392F-464A-82F7-A9682E41A284}" type="pres">
      <dgm:prSet presAssocID="{51995D3B-1525-40C5-B8E5-F4A0B60630F0}" presName="sibTrans" presStyleCnt="0"/>
      <dgm:spPr/>
    </dgm:pt>
    <dgm:pt modelId="{0F5128E2-DDDB-4452-96EE-D3C1BBA0C53D}" type="pres">
      <dgm:prSet presAssocID="{238A2634-1FCD-4619-89C4-390B52AB0E4A}" presName="compositeNode" presStyleCnt="0">
        <dgm:presLayoutVars>
          <dgm:bulletEnabled val="1"/>
        </dgm:presLayoutVars>
      </dgm:prSet>
      <dgm:spPr/>
    </dgm:pt>
    <dgm:pt modelId="{BCB4B2A3-ABE9-414A-AADC-C4A07067ADC7}" type="pres">
      <dgm:prSet presAssocID="{238A2634-1FCD-4619-89C4-390B52AB0E4A}" presName="bgRect" presStyleLbl="bgAccFollowNode1" presStyleIdx="2" presStyleCnt="3"/>
      <dgm:spPr/>
    </dgm:pt>
    <dgm:pt modelId="{003EC261-6DE8-438B-93DC-52F9E68F9E11}" type="pres">
      <dgm:prSet presAssocID="{0067F2A3-006A-4F6E-91BD-2C04EF931488}" presName="sibTransNodeCircle" presStyleLbl="alignNode1" presStyleIdx="4" presStyleCnt="6">
        <dgm:presLayoutVars>
          <dgm:chMax val="0"/>
          <dgm:bulletEnabled/>
        </dgm:presLayoutVars>
      </dgm:prSet>
      <dgm:spPr/>
    </dgm:pt>
    <dgm:pt modelId="{5205697B-C2EF-4FC1-A994-2DBA57B71AE8}" type="pres">
      <dgm:prSet presAssocID="{238A2634-1FCD-4619-89C4-390B52AB0E4A}" presName="bottomLine" presStyleLbl="alignNode1" presStyleIdx="5" presStyleCnt="6">
        <dgm:presLayoutVars/>
      </dgm:prSet>
      <dgm:spPr/>
    </dgm:pt>
    <dgm:pt modelId="{E265FC15-59B2-4B41-99A2-C436445D089A}" type="pres">
      <dgm:prSet presAssocID="{238A2634-1FCD-4619-89C4-390B52AB0E4A}" presName="nodeText" presStyleLbl="bgAccFollowNode1" presStyleIdx="2" presStyleCnt="3">
        <dgm:presLayoutVars>
          <dgm:bulletEnabled val="1"/>
        </dgm:presLayoutVars>
      </dgm:prSet>
      <dgm:spPr/>
    </dgm:pt>
  </dgm:ptLst>
  <dgm:cxnLst>
    <dgm:cxn modelId="{96BB3C09-39EE-4E92-8069-A9CFA7CB49AB}" type="presOf" srcId="{238A2634-1FCD-4619-89C4-390B52AB0E4A}" destId="{BCB4B2A3-ABE9-414A-AADC-C4A07067ADC7}" srcOrd="0" destOrd="0" presId="urn:microsoft.com/office/officeart/2016/7/layout/BasicLinearProcessNumbered"/>
    <dgm:cxn modelId="{E6B64B1A-E608-40F2-B8AD-EDACF7706D35}" type="presOf" srcId="{29B8A6D5-DA96-4B83-BE67-CDB43F4C5C17}" destId="{AEA37A5E-C92A-44AF-B705-7A2C1B6868CC}" srcOrd="1" destOrd="0" presId="urn:microsoft.com/office/officeart/2016/7/layout/BasicLinearProcessNumbered"/>
    <dgm:cxn modelId="{13B30F1B-D58F-4881-B54F-F56C4789A040}" type="presOf" srcId="{51995D3B-1525-40C5-B8E5-F4A0B60630F0}" destId="{0221824C-5A36-421E-9047-EBC66519A656}" srcOrd="0" destOrd="0" presId="urn:microsoft.com/office/officeart/2016/7/layout/BasicLinearProcessNumbered"/>
    <dgm:cxn modelId="{28503A23-2C95-4995-83F7-820FF7CD4F0B}" type="presOf" srcId="{596F46AB-587D-423C-8E24-864DB9256A6B}" destId="{69733941-558D-47A1-8B16-BEA7CC1D8498}" srcOrd="0" destOrd="0" presId="urn:microsoft.com/office/officeart/2016/7/layout/BasicLinearProcessNumbered"/>
    <dgm:cxn modelId="{E34DAB32-6D53-4B04-8FA0-7A055D38AAB5}" type="presOf" srcId="{83C4C8A4-959A-4F88-958C-7B27B9F9A7C5}" destId="{30461A17-5895-452C-974E-327F9C623465}" srcOrd="1" destOrd="0" presId="urn:microsoft.com/office/officeart/2016/7/layout/BasicLinearProcessNumbered"/>
    <dgm:cxn modelId="{26AD1D95-9FFE-46AD-AA3A-ABF3FBED42C7}" srcId="{596F46AB-587D-423C-8E24-864DB9256A6B}" destId="{238A2634-1FCD-4619-89C4-390B52AB0E4A}" srcOrd="2" destOrd="0" parTransId="{D963CE84-EA6C-47E5-8DC4-A9A4FBAC3A52}" sibTransId="{0067F2A3-006A-4F6E-91BD-2C04EF931488}"/>
    <dgm:cxn modelId="{83D04A95-6695-4B0B-B9EB-593656842B95}" type="presOf" srcId="{A7DF3B5A-21E5-447E-8ED1-0746E2066825}" destId="{827680B9-A6AC-41F8-8E9B-919BF101F131}" srcOrd="0" destOrd="0" presId="urn:microsoft.com/office/officeart/2016/7/layout/BasicLinearProcessNumbered"/>
    <dgm:cxn modelId="{182645BF-50E6-42EC-BFE8-7DF958DA7771}" srcId="{596F46AB-587D-423C-8E24-864DB9256A6B}" destId="{83C4C8A4-959A-4F88-958C-7B27B9F9A7C5}" srcOrd="0" destOrd="0" parTransId="{2D7FC709-DBC5-4677-B232-11A25AF7AD82}" sibTransId="{A7DF3B5A-21E5-447E-8ED1-0746E2066825}"/>
    <dgm:cxn modelId="{7CEDE3C4-31C2-442C-8FFB-9FEA6B1A8F8F}" srcId="{596F46AB-587D-423C-8E24-864DB9256A6B}" destId="{29B8A6D5-DA96-4B83-BE67-CDB43F4C5C17}" srcOrd="1" destOrd="0" parTransId="{8A280A06-877E-4DA2-B5E7-F6C634084980}" sibTransId="{51995D3B-1525-40C5-B8E5-F4A0B60630F0}"/>
    <dgm:cxn modelId="{33D9BDC5-F234-4AB9-ACA6-9D80BF207BF2}" type="presOf" srcId="{29B8A6D5-DA96-4B83-BE67-CDB43F4C5C17}" destId="{241B22DF-B358-4043-91F7-75023D1D7306}" srcOrd="0" destOrd="0" presId="urn:microsoft.com/office/officeart/2016/7/layout/BasicLinearProcessNumbered"/>
    <dgm:cxn modelId="{A80002D9-88F0-415E-8274-EE4421677FA3}" type="presOf" srcId="{238A2634-1FCD-4619-89C4-390B52AB0E4A}" destId="{E265FC15-59B2-4B41-99A2-C436445D089A}" srcOrd="1" destOrd="0" presId="urn:microsoft.com/office/officeart/2016/7/layout/BasicLinearProcessNumbered"/>
    <dgm:cxn modelId="{FEA3F8DC-DE67-4EEA-95A9-4DB98320A1EC}" type="presOf" srcId="{0067F2A3-006A-4F6E-91BD-2C04EF931488}" destId="{003EC261-6DE8-438B-93DC-52F9E68F9E11}" srcOrd="0" destOrd="0" presId="urn:microsoft.com/office/officeart/2016/7/layout/BasicLinearProcessNumbered"/>
    <dgm:cxn modelId="{93620AEB-43AE-4D85-BC89-AB1F0548BE3F}" type="presOf" srcId="{83C4C8A4-959A-4F88-958C-7B27B9F9A7C5}" destId="{3F642204-4308-4100-890A-B9A4FBB70992}" srcOrd="0" destOrd="0" presId="urn:microsoft.com/office/officeart/2016/7/layout/BasicLinearProcessNumbered"/>
    <dgm:cxn modelId="{5124EA8D-A80E-4AFE-9117-5AEA8659E04E}" type="presParOf" srcId="{69733941-558D-47A1-8B16-BEA7CC1D8498}" destId="{46BEDD3A-F8BB-4D9D-BA1B-3BBC42045A5F}" srcOrd="0" destOrd="0" presId="urn:microsoft.com/office/officeart/2016/7/layout/BasicLinearProcessNumbered"/>
    <dgm:cxn modelId="{0ADCCC9B-86A8-40AC-A948-AF9326B86992}" type="presParOf" srcId="{46BEDD3A-F8BB-4D9D-BA1B-3BBC42045A5F}" destId="{3F642204-4308-4100-890A-B9A4FBB70992}" srcOrd="0" destOrd="0" presId="urn:microsoft.com/office/officeart/2016/7/layout/BasicLinearProcessNumbered"/>
    <dgm:cxn modelId="{54A875D6-5C6F-4DAC-B4F0-C9A32EB48D19}" type="presParOf" srcId="{46BEDD3A-F8BB-4D9D-BA1B-3BBC42045A5F}" destId="{827680B9-A6AC-41F8-8E9B-919BF101F131}" srcOrd="1" destOrd="0" presId="urn:microsoft.com/office/officeart/2016/7/layout/BasicLinearProcessNumbered"/>
    <dgm:cxn modelId="{7BFA1D11-75E9-437B-BBA4-E681491B6229}" type="presParOf" srcId="{46BEDD3A-F8BB-4D9D-BA1B-3BBC42045A5F}" destId="{1862C7CA-C601-481E-A3C4-AD2CF76809C6}" srcOrd="2" destOrd="0" presId="urn:microsoft.com/office/officeart/2016/7/layout/BasicLinearProcessNumbered"/>
    <dgm:cxn modelId="{972430D5-634F-4663-A6E9-3595A679CC91}" type="presParOf" srcId="{46BEDD3A-F8BB-4D9D-BA1B-3BBC42045A5F}" destId="{30461A17-5895-452C-974E-327F9C623465}" srcOrd="3" destOrd="0" presId="urn:microsoft.com/office/officeart/2016/7/layout/BasicLinearProcessNumbered"/>
    <dgm:cxn modelId="{274815AE-AFEF-4910-AF07-E4A1153A638F}" type="presParOf" srcId="{69733941-558D-47A1-8B16-BEA7CC1D8498}" destId="{4B9D9F0E-EE1E-4A42-9C25-261416C4165B}" srcOrd="1" destOrd="0" presId="urn:microsoft.com/office/officeart/2016/7/layout/BasicLinearProcessNumbered"/>
    <dgm:cxn modelId="{7CF56236-0D49-4D8D-96C4-4BD3C594AE89}" type="presParOf" srcId="{69733941-558D-47A1-8B16-BEA7CC1D8498}" destId="{3338F0E4-0CA6-48A3-A4A3-0CCEB7D8A675}" srcOrd="2" destOrd="0" presId="urn:microsoft.com/office/officeart/2016/7/layout/BasicLinearProcessNumbered"/>
    <dgm:cxn modelId="{63404393-431E-4794-9875-0B7F7C6153B9}" type="presParOf" srcId="{3338F0E4-0CA6-48A3-A4A3-0CCEB7D8A675}" destId="{241B22DF-B358-4043-91F7-75023D1D7306}" srcOrd="0" destOrd="0" presId="urn:microsoft.com/office/officeart/2016/7/layout/BasicLinearProcessNumbered"/>
    <dgm:cxn modelId="{9FCA9E12-4A78-4D26-B54A-0D9D40B6B2C7}" type="presParOf" srcId="{3338F0E4-0CA6-48A3-A4A3-0CCEB7D8A675}" destId="{0221824C-5A36-421E-9047-EBC66519A656}" srcOrd="1" destOrd="0" presId="urn:microsoft.com/office/officeart/2016/7/layout/BasicLinearProcessNumbered"/>
    <dgm:cxn modelId="{A9D4EA56-9D40-4E20-AFAC-B3120A6D672A}" type="presParOf" srcId="{3338F0E4-0CA6-48A3-A4A3-0CCEB7D8A675}" destId="{64C6DF77-046C-4D69-A91B-59FECB92CE41}" srcOrd="2" destOrd="0" presId="urn:microsoft.com/office/officeart/2016/7/layout/BasicLinearProcessNumbered"/>
    <dgm:cxn modelId="{42612D8C-F9DD-4CF0-882C-8323681CB820}" type="presParOf" srcId="{3338F0E4-0CA6-48A3-A4A3-0CCEB7D8A675}" destId="{AEA37A5E-C92A-44AF-B705-7A2C1B6868CC}" srcOrd="3" destOrd="0" presId="urn:microsoft.com/office/officeart/2016/7/layout/BasicLinearProcessNumbered"/>
    <dgm:cxn modelId="{2F075368-D9F1-4E4F-929B-CD259E70B58D}" type="presParOf" srcId="{69733941-558D-47A1-8B16-BEA7CC1D8498}" destId="{51D871F2-392F-464A-82F7-A9682E41A284}" srcOrd="3" destOrd="0" presId="urn:microsoft.com/office/officeart/2016/7/layout/BasicLinearProcessNumbered"/>
    <dgm:cxn modelId="{AA67A8CD-A889-414B-A929-63BA17A6B382}" type="presParOf" srcId="{69733941-558D-47A1-8B16-BEA7CC1D8498}" destId="{0F5128E2-DDDB-4452-96EE-D3C1BBA0C53D}" srcOrd="4" destOrd="0" presId="urn:microsoft.com/office/officeart/2016/7/layout/BasicLinearProcessNumbered"/>
    <dgm:cxn modelId="{1D5F5D4D-C57A-489D-B454-A8159ECC1A8A}" type="presParOf" srcId="{0F5128E2-DDDB-4452-96EE-D3C1BBA0C53D}" destId="{BCB4B2A3-ABE9-414A-AADC-C4A07067ADC7}" srcOrd="0" destOrd="0" presId="urn:microsoft.com/office/officeart/2016/7/layout/BasicLinearProcessNumbered"/>
    <dgm:cxn modelId="{8C33BD2B-3E6D-4548-B084-D94799F92C3F}" type="presParOf" srcId="{0F5128E2-DDDB-4452-96EE-D3C1BBA0C53D}" destId="{003EC261-6DE8-438B-93DC-52F9E68F9E11}" srcOrd="1" destOrd="0" presId="urn:microsoft.com/office/officeart/2016/7/layout/BasicLinearProcessNumbered"/>
    <dgm:cxn modelId="{BC2A768E-43F8-4852-8CDD-9D6D6B047A31}" type="presParOf" srcId="{0F5128E2-DDDB-4452-96EE-D3C1BBA0C53D}" destId="{5205697B-C2EF-4FC1-A994-2DBA57B71AE8}" srcOrd="2" destOrd="0" presId="urn:microsoft.com/office/officeart/2016/7/layout/BasicLinearProcessNumbered"/>
    <dgm:cxn modelId="{D10F129E-C19C-4D26-8AD0-34B3D50E2FAD}" type="presParOf" srcId="{0F5128E2-DDDB-4452-96EE-D3C1BBA0C53D}" destId="{E265FC15-59B2-4B41-99A2-C436445D089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42204-4308-4100-890A-B9A4FBB70992}">
      <dsp:nvSpPr>
        <dsp:cNvPr id="0" name=""/>
        <dsp:cNvSpPr/>
      </dsp:nvSpPr>
      <dsp:spPr>
        <a:xfrm>
          <a:off x="0" y="1414710"/>
          <a:ext cx="1959074" cy="2742704"/>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737" tIns="330200" rIns="152737" bIns="330200" numCol="1" spcCol="1270" anchor="t" anchorCtr="0">
          <a:noAutofit/>
        </a:bodyPr>
        <a:lstStyle/>
        <a:p>
          <a:pPr marL="0" lvl="0" indent="0" algn="l" defTabSz="755650">
            <a:lnSpc>
              <a:spcPct val="90000"/>
            </a:lnSpc>
            <a:spcBef>
              <a:spcPct val="0"/>
            </a:spcBef>
            <a:spcAft>
              <a:spcPct val="35000"/>
            </a:spcAft>
            <a:buNone/>
          </a:pPr>
          <a:r>
            <a:rPr lang="en-US" sz="1700" kern="1200" dirty="0"/>
            <a:t>Weed Ecology: Environmental Interactions</a:t>
          </a:r>
        </a:p>
      </dsp:txBody>
      <dsp:txXfrm>
        <a:off x="0" y="2456938"/>
        <a:ext cx="1959074" cy="1645622"/>
      </dsp:txXfrm>
    </dsp:sp>
    <dsp:sp modelId="{827680B9-A6AC-41F8-8E9B-919BF101F131}">
      <dsp:nvSpPr>
        <dsp:cNvPr id="0" name=""/>
        <dsp:cNvSpPr/>
      </dsp:nvSpPr>
      <dsp:spPr>
        <a:xfrm>
          <a:off x="568131" y="1688980"/>
          <a:ext cx="822811" cy="82281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50" tIns="12700" rIns="64150" bIns="12700" numCol="1" spcCol="1270" anchor="ctr" anchorCtr="0">
          <a:noAutofit/>
        </a:bodyPr>
        <a:lstStyle/>
        <a:p>
          <a:pPr marL="0" lvl="0" indent="0" algn="ctr" defTabSz="1733550">
            <a:lnSpc>
              <a:spcPct val="90000"/>
            </a:lnSpc>
            <a:spcBef>
              <a:spcPct val="0"/>
            </a:spcBef>
            <a:spcAft>
              <a:spcPct val="35000"/>
            </a:spcAft>
            <a:buNone/>
          </a:pPr>
          <a:r>
            <a:rPr lang="en-US" sz="3900" kern="1200"/>
            <a:t>1</a:t>
          </a:r>
        </a:p>
      </dsp:txBody>
      <dsp:txXfrm>
        <a:off x="688629" y="1809478"/>
        <a:ext cx="581815" cy="581815"/>
      </dsp:txXfrm>
    </dsp:sp>
    <dsp:sp modelId="{1862C7CA-C601-481E-A3C4-AD2CF76809C6}">
      <dsp:nvSpPr>
        <dsp:cNvPr id="0" name=""/>
        <dsp:cNvSpPr/>
      </dsp:nvSpPr>
      <dsp:spPr>
        <a:xfrm>
          <a:off x="0" y="4157342"/>
          <a:ext cx="1959074"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B22DF-B358-4043-91F7-75023D1D7306}">
      <dsp:nvSpPr>
        <dsp:cNvPr id="0" name=""/>
        <dsp:cNvSpPr/>
      </dsp:nvSpPr>
      <dsp:spPr>
        <a:xfrm>
          <a:off x="2154981" y="1414710"/>
          <a:ext cx="1959074" cy="2742704"/>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737" tIns="330200" rIns="152737" bIns="330200" numCol="1" spcCol="1270" anchor="t" anchorCtr="0">
          <a:noAutofit/>
        </a:bodyPr>
        <a:lstStyle/>
        <a:p>
          <a:pPr marL="0" lvl="0" indent="0" algn="l" defTabSz="755650">
            <a:lnSpc>
              <a:spcPct val="90000"/>
            </a:lnSpc>
            <a:spcBef>
              <a:spcPct val="0"/>
            </a:spcBef>
            <a:spcAft>
              <a:spcPct val="35000"/>
            </a:spcAft>
            <a:buNone/>
          </a:pPr>
          <a:r>
            <a:rPr lang="en-US" sz="1700" kern="1200" dirty="0"/>
            <a:t>Assessment and Monitoring for Weed Management</a:t>
          </a:r>
        </a:p>
      </dsp:txBody>
      <dsp:txXfrm>
        <a:off x="2154981" y="2456938"/>
        <a:ext cx="1959074" cy="1645622"/>
      </dsp:txXfrm>
    </dsp:sp>
    <dsp:sp modelId="{0221824C-5A36-421E-9047-EBC66519A656}">
      <dsp:nvSpPr>
        <dsp:cNvPr id="0" name=""/>
        <dsp:cNvSpPr/>
      </dsp:nvSpPr>
      <dsp:spPr>
        <a:xfrm>
          <a:off x="2723113" y="1688980"/>
          <a:ext cx="822811" cy="82281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50" tIns="12700" rIns="64150" bIns="12700" numCol="1" spcCol="1270" anchor="ctr" anchorCtr="0">
          <a:noAutofit/>
        </a:bodyPr>
        <a:lstStyle/>
        <a:p>
          <a:pPr marL="0" lvl="0" indent="0" algn="ctr" defTabSz="1733550">
            <a:lnSpc>
              <a:spcPct val="90000"/>
            </a:lnSpc>
            <a:spcBef>
              <a:spcPct val="0"/>
            </a:spcBef>
            <a:spcAft>
              <a:spcPct val="35000"/>
            </a:spcAft>
            <a:buNone/>
          </a:pPr>
          <a:r>
            <a:rPr lang="en-US" sz="3900" kern="1200"/>
            <a:t>2</a:t>
          </a:r>
        </a:p>
      </dsp:txBody>
      <dsp:txXfrm>
        <a:off x="2843611" y="1809478"/>
        <a:ext cx="581815" cy="581815"/>
      </dsp:txXfrm>
    </dsp:sp>
    <dsp:sp modelId="{64C6DF77-046C-4D69-A91B-59FECB92CE41}">
      <dsp:nvSpPr>
        <dsp:cNvPr id="0" name=""/>
        <dsp:cNvSpPr/>
      </dsp:nvSpPr>
      <dsp:spPr>
        <a:xfrm>
          <a:off x="2154981" y="4157342"/>
          <a:ext cx="1959074"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B4B2A3-ABE9-414A-AADC-C4A07067ADC7}">
      <dsp:nvSpPr>
        <dsp:cNvPr id="0" name=""/>
        <dsp:cNvSpPr/>
      </dsp:nvSpPr>
      <dsp:spPr>
        <a:xfrm>
          <a:off x="4309963" y="1414710"/>
          <a:ext cx="1959074" cy="2742704"/>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737" tIns="330200" rIns="152737" bIns="330200" numCol="1" spcCol="1270" anchor="t" anchorCtr="0">
          <a:noAutofit/>
        </a:bodyPr>
        <a:lstStyle/>
        <a:p>
          <a:pPr marL="0" lvl="0" indent="0" algn="l" defTabSz="755650">
            <a:lnSpc>
              <a:spcPct val="90000"/>
            </a:lnSpc>
            <a:spcBef>
              <a:spcPct val="0"/>
            </a:spcBef>
            <a:spcAft>
              <a:spcPct val="35000"/>
            </a:spcAft>
            <a:buNone/>
          </a:pPr>
          <a:r>
            <a:rPr lang="en-US" sz="1700" kern="1200" dirty="0"/>
            <a:t>Weed Management</a:t>
          </a:r>
        </a:p>
      </dsp:txBody>
      <dsp:txXfrm>
        <a:off x="4309963" y="2456938"/>
        <a:ext cx="1959074" cy="1645622"/>
      </dsp:txXfrm>
    </dsp:sp>
    <dsp:sp modelId="{003EC261-6DE8-438B-93DC-52F9E68F9E11}">
      <dsp:nvSpPr>
        <dsp:cNvPr id="0" name=""/>
        <dsp:cNvSpPr/>
      </dsp:nvSpPr>
      <dsp:spPr>
        <a:xfrm>
          <a:off x="4878095" y="1688980"/>
          <a:ext cx="822811" cy="82281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50" tIns="12700" rIns="64150" bIns="12700" numCol="1" spcCol="1270" anchor="ctr" anchorCtr="0">
          <a:noAutofit/>
        </a:bodyPr>
        <a:lstStyle/>
        <a:p>
          <a:pPr marL="0" lvl="0" indent="0" algn="ctr" defTabSz="1733550">
            <a:lnSpc>
              <a:spcPct val="90000"/>
            </a:lnSpc>
            <a:spcBef>
              <a:spcPct val="0"/>
            </a:spcBef>
            <a:spcAft>
              <a:spcPct val="35000"/>
            </a:spcAft>
            <a:buNone/>
          </a:pPr>
          <a:r>
            <a:rPr lang="en-US" sz="3900" kern="1200"/>
            <a:t>3</a:t>
          </a:r>
        </a:p>
      </dsp:txBody>
      <dsp:txXfrm>
        <a:off x="4998593" y="1809478"/>
        <a:ext cx="581815" cy="581815"/>
      </dsp:txXfrm>
    </dsp:sp>
    <dsp:sp modelId="{5205697B-C2EF-4FC1-A994-2DBA57B71AE8}">
      <dsp:nvSpPr>
        <dsp:cNvPr id="0" name=""/>
        <dsp:cNvSpPr/>
      </dsp:nvSpPr>
      <dsp:spPr>
        <a:xfrm>
          <a:off x="4309963" y="4157342"/>
          <a:ext cx="1959074"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901A2-B137-4FC9-B0C6-E9610859C9D6}" type="datetimeFigureOut">
              <a:rPr lang="en-US" smtClean="0"/>
              <a:t>4/18/2017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5A213-4417-48B0-9BAC-CFDF0F141A72}" type="slidenum">
              <a:rPr lang="en-US" smtClean="0"/>
              <a:t>‹#›</a:t>
            </a:fld>
            <a:endParaRPr lang="en-US"/>
          </a:p>
        </p:txBody>
      </p:sp>
    </p:spTree>
    <p:extLst>
      <p:ext uri="{BB962C8B-B14F-4D97-AF65-F5344CB8AC3E}">
        <p14:creationId xmlns:p14="http://schemas.microsoft.com/office/powerpoint/2010/main" val="1778689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asked to present some principle of weed management that have been effective within </a:t>
            </a:r>
            <a:r>
              <a:rPr lang="en-US" dirty="0" err="1"/>
              <a:t>sweetwater</a:t>
            </a:r>
            <a:r>
              <a:rPr lang="en-US" dirty="0"/>
              <a:t> county. The absence of these principles have lead to ineffective weed control or a failed project. </a:t>
            </a:r>
          </a:p>
        </p:txBody>
      </p:sp>
      <p:sp>
        <p:nvSpPr>
          <p:cNvPr id="4" name="Slide Number Placeholder 3"/>
          <p:cNvSpPr>
            <a:spLocks noGrp="1"/>
          </p:cNvSpPr>
          <p:nvPr>
            <p:ph type="sldNum" sz="quarter" idx="10"/>
          </p:nvPr>
        </p:nvSpPr>
        <p:spPr/>
        <p:txBody>
          <a:bodyPr/>
          <a:lstStyle/>
          <a:p>
            <a:fld id="{E655A213-4417-48B0-9BAC-CFDF0F141A72}" type="slidenum">
              <a:rPr lang="en-US" smtClean="0"/>
              <a:t>2</a:t>
            </a:fld>
            <a:endParaRPr lang="en-US"/>
          </a:p>
        </p:txBody>
      </p:sp>
    </p:spTree>
    <p:extLst>
      <p:ext uri="{BB962C8B-B14F-4D97-AF65-F5344CB8AC3E}">
        <p14:creationId xmlns:p14="http://schemas.microsoft.com/office/powerpoint/2010/main" val="281620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coverage is performed to ensure that all infestations are treated.</a:t>
            </a:r>
          </a:p>
        </p:txBody>
      </p:sp>
      <p:sp>
        <p:nvSpPr>
          <p:cNvPr id="4" name="Slide Number Placeholder 3"/>
          <p:cNvSpPr>
            <a:spLocks noGrp="1"/>
          </p:cNvSpPr>
          <p:nvPr>
            <p:ph type="sldNum" sz="quarter" idx="10"/>
          </p:nvPr>
        </p:nvSpPr>
        <p:spPr/>
        <p:txBody>
          <a:bodyPr/>
          <a:lstStyle/>
          <a:p>
            <a:fld id="{E655A213-4417-48B0-9BAC-CFDF0F141A72}" type="slidenum">
              <a:rPr lang="en-US" smtClean="0"/>
              <a:t>12</a:t>
            </a:fld>
            <a:endParaRPr lang="en-US"/>
          </a:p>
        </p:txBody>
      </p:sp>
    </p:spTree>
    <p:extLst>
      <p:ext uri="{BB962C8B-B14F-4D97-AF65-F5344CB8AC3E}">
        <p14:creationId xmlns:p14="http://schemas.microsoft.com/office/powerpoint/2010/main" val="288092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weed management program is most successful when tools from each category is used as a means to achieve a sites objectives. </a:t>
            </a:r>
          </a:p>
        </p:txBody>
      </p:sp>
      <p:sp>
        <p:nvSpPr>
          <p:cNvPr id="4" name="Slide Number Placeholder 3"/>
          <p:cNvSpPr>
            <a:spLocks noGrp="1"/>
          </p:cNvSpPr>
          <p:nvPr>
            <p:ph type="sldNum" sz="quarter" idx="10"/>
          </p:nvPr>
        </p:nvSpPr>
        <p:spPr/>
        <p:txBody>
          <a:bodyPr/>
          <a:lstStyle/>
          <a:p>
            <a:fld id="{E655A213-4417-48B0-9BAC-CFDF0F141A72}" type="slidenum">
              <a:rPr lang="en-US" smtClean="0"/>
              <a:t>13</a:t>
            </a:fld>
            <a:endParaRPr lang="en-US"/>
          </a:p>
        </p:txBody>
      </p:sp>
    </p:spTree>
    <p:extLst>
      <p:ext uri="{BB962C8B-B14F-4D97-AF65-F5344CB8AC3E}">
        <p14:creationId xmlns:p14="http://schemas.microsoft.com/office/powerpoint/2010/main" val="3637130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5A213-4417-48B0-9BAC-CFDF0F141A72}" type="slidenum">
              <a:rPr lang="en-US" smtClean="0"/>
              <a:t>14</a:t>
            </a:fld>
            <a:endParaRPr lang="en-US"/>
          </a:p>
        </p:txBody>
      </p:sp>
    </p:spTree>
    <p:extLst>
      <p:ext uri="{BB962C8B-B14F-4D97-AF65-F5344CB8AC3E}">
        <p14:creationId xmlns:p14="http://schemas.microsoft.com/office/powerpoint/2010/main" val="1201924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Weed management begins with the end in mind. Establishing a desired objective for a specific site and then setting goals to reach that objective. The following 3 areas of emphasis are helpful in this process. </a:t>
            </a:r>
          </a:p>
        </p:txBody>
      </p:sp>
      <p:sp>
        <p:nvSpPr>
          <p:cNvPr id="4" name="Slide Number Placeholder 3"/>
          <p:cNvSpPr>
            <a:spLocks noGrp="1"/>
          </p:cNvSpPr>
          <p:nvPr>
            <p:ph type="sldNum" sz="quarter" idx="10"/>
          </p:nvPr>
        </p:nvSpPr>
        <p:spPr/>
        <p:txBody>
          <a:bodyPr/>
          <a:lstStyle/>
          <a:p>
            <a:fld id="{E655A213-4417-48B0-9BAC-CFDF0F141A72}" type="slidenum">
              <a:rPr lang="en-US" smtClean="0"/>
              <a:t>3</a:t>
            </a:fld>
            <a:endParaRPr lang="en-US"/>
          </a:p>
        </p:txBody>
      </p:sp>
    </p:spTree>
    <p:extLst>
      <p:ext uri="{BB962C8B-B14F-4D97-AF65-F5344CB8AC3E}">
        <p14:creationId xmlns:p14="http://schemas.microsoft.com/office/powerpoint/2010/main" val="254102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Broadly defined as …. ( 1</a:t>
            </a:r>
            <a:r>
              <a:rPr lang="en-US" baseline="30000" dirty="0"/>
              <a:t>st</a:t>
            </a:r>
            <a:r>
              <a:rPr lang="en-US" dirty="0"/>
              <a:t> bullet point)  </a:t>
            </a:r>
          </a:p>
          <a:p>
            <a:r>
              <a:rPr lang="en-US" dirty="0"/>
              <a:t>More practically understood as…. ( 2</a:t>
            </a:r>
            <a:r>
              <a:rPr lang="en-US" baseline="30000" dirty="0"/>
              <a:t>nd</a:t>
            </a:r>
            <a:r>
              <a:rPr lang="en-US" dirty="0"/>
              <a:t> bullet point)</a:t>
            </a:r>
          </a:p>
        </p:txBody>
      </p:sp>
      <p:sp>
        <p:nvSpPr>
          <p:cNvPr id="4" name="Slide Number Placeholder 3"/>
          <p:cNvSpPr>
            <a:spLocks noGrp="1"/>
          </p:cNvSpPr>
          <p:nvPr>
            <p:ph type="sldNum" sz="quarter" idx="10"/>
          </p:nvPr>
        </p:nvSpPr>
        <p:spPr/>
        <p:txBody>
          <a:bodyPr/>
          <a:lstStyle/>
          <a:p>
            <a:fld id="{E655A213-4417-48B0-9BAC-CFDF0F141A72}" type="slidenum">
              <a:rPr lang="en-US" smtClean="0"/>
              <a:t>4</a:t>
            </a:fld>
            <a:endParaRPr lang="en-US"/>
          </a:p>
        </p:txBody>
      </p:sp>
    </p:spTree>
    <p:extLst>
      <p:ext uri="{BB962C8B-B14F-4D97-AF65-F5344CB8AC3E}">
        <p14:creationId xmlns:p14="http://schemas.microsoft.com/office/powerpoint/2010/main" val="45423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2 areas of adaptation to help us understand weed ecology in a general way. Each invasive species has it’s own adaptive mechanisms that allow it to persist and proliferate in its environment. Our responsibility and due diligence is to learn the adaptive characteristics for each invasive species we are striving to control. This places us in a position of proactive management not reactive control.</a:t>
            </a:r>
          </a:p>
        </p:txBody>
      </p:sp>
      <p:sp>
        <p:nvSpPr>
          <p:cNvPr id="4" name="Slide Number Placeholder 3"/>
          <p:cNvSpPr>
            <a:spLocks noGrp="1"/>
          </p:cNvSpPr>
          <p:nvPr>
            <p:ph type="sldNum" sz="quarter" idx="10"/>
          </p:nvPr>
        </p:nvSpPr>
        <p:spPr/>
        <p:txBody>
          <a:bodyPr/>
          <a:lstStyle/>
          <a:p>
            <a:fld id="{E655A213-4417-48B0-9BAC-CFDF0F141A72}" type="slidenum">
              <a:rPr lang="en-US" smtClean="0"/>
              <a:t>5</a:t>
            </a:fld>
            <a:endParaRPr lang="en-US"/>
          </a:p>
        </p:txBody>
      </p:sp>
    </p:spTree>
    <p:extLst>
      <p:ext uri="{BB962C8B-B14F-4D97-AF65-F5344CB8AC3E}">
        <p14:creationId xmlns:p14="http://schemas.microsoft.com/office/powerpoint/2010/main" val="73951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why an environment is weedy will aid our efforts in breaking the weedy cycle and implementing management efforts. All too often a weedy environment is a cause of human activities.  </a:t>
            </a:r>
          </a:p>
          <a:p>
            <a:r>
              <a:rPr lang="en-US" dirty="0"/>
              <a:t>The focus of a weed management plan is to minimize disturbances that provide a selective advantage for weeds.  </a:t>
            </a:r>
          </a:p>
          <a:p>
            <a:r>
              <a:rPr lang="en-US" dirty="0"/>
              <a:t>A goal to help accomplish that plan is to diversity. </a:t>
            </a:r>
          </a:p>
          <a:p>
            <a:r>
              <a:rPr lang="en-US" dirty="0"/>
              <a:t>Examples of minimizing, avoiding recreational blading of backslopes, overgrazing pastures, </a:t>
            </a:r>
          </a:p>
          <a:p>
            <a:r>
              <a:rPr lang="en-US" dirty="0"/>
              <a:t>Examples of diversifying , changing time of season that barrow pit and road shoulders are bladed for control of black henbane. </a:t>
            </a:r>
          </a:p>
          <a:p>
            <a:r>
              <a:rPr lang="en-US" dirty="0"/>
              <a:t>Understanding how a weed persists in an environment helps us know how to break its weedy cycle</a:t>
            </a:r>
          </a:p>
          <a:p>
            <a:endParaRPr lang="en-US" dirty="0"/>
          </a:p>
        </p:txBody>
      </p:sp>
      <p:sp>
        <p:nvSpPr>
          <p:cNvPr id="4" name="Slide Number Placeholder 3"/>
          <p:cNvSpPr>
            <a:spLocks noGrp="1"/>
          </p:cNvSpPr>
          <p:nvPr>
            <p:ph type="sldNum" sz="quarter" idx="10"/>
          </p:nvPr>
        </p:nvSpPr>
        <p:spPr/>
        <p:txBody>
          <a:bodyPr/>
          <a:lstStyle/>
          <a:p>
            <a:fld id="{E655A213-4417-48B0-9BAC-CFDF0F141A72}" type="slidenum">
              <a:rPr lang="en-US" smtClean="0"/>
              <a:t>6</a:t>
            </a:fld>
            <a:endParaRPr lang="en-US"/>
          </a:p>
        </p:txBody>
      </p:sp>
    </p:spTree>
    <p:extLst>
      <p:ext uri="{BB962C8B-B14F-4D97-AF65-F5344CB8AC3E}">
        <p14:creationId xmlns:p14="http://schemas.microsoft.com/office/powerpoint/2010/main" val="323192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quote That I have found to hold great value.  Understanding the dynamics of a plant community helps avoid miss management. This stage of the weed management plan helps us understand the current condition of the site and the direction of  we need to go to achieve our site goals</a:t>
            </a:r>
          </a:p>
        </p:txBody>
      </p:sp>
      <p:sp>
        <p:nvSpPr>
          <p:cNvPr id="4" name="Slide Number Placeholder 3"/>
          <p:cNvSpPr>
            <a:spLocks noGrp="1"/>
          </p:cNvSpPr>
          <p:nvPr>
            <p:ph type="sldNum" sz="quarter" idx="10"/>
          </p:nvPr>
        </p:nvSpPr>
        <p:spPr/>
        <p:txBody>
          <a:bodyPr/>
          <a:lstStyle/>
          <a:p>
            <a:fld id="{E655A213-4417-48B0-9BAC-CFDF0F141A72}" type="slidenum">
              <a:rPr lang="en-US" smtClean="0"/>
              <a:t>7</a:t>
            </a:fld>
            <a:endParaRPr lang="en-US"/>
          </a:p>
        </p:txBody>
      </p:sp>
    </p:spTree>
    <p:extLst>
      <p:ext uri="{BB962C8B-B14F-4D97-AF65-F5344CB8AC3E}">
        <p14:creationId xmlns:p14="http://schemas.microsoft.com/office/powerpoint/2010/main" val="189939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allows a manager to understand the dynamics of a plant community at a specific point in time. </a:t>
            </a:r>
          </a:p>
          <a:p>
            <a:r>
              <a:rPr lang="en-US" dirty="0"/>
              <a:t>Monitoring over time allows a manager to analysis progress towards management objectives including weed treatments and environmental changes to plant communities</a:t>
            </a:r>
          </a:p>
        </p:txBody>
      </p:sp>
      <p:sp>
        <p:nvSpPr>
          <p:cNvPr id="4" name="Slide Number Placeholder 3"/>
          <p:cNvSpPr>
            <a:spLocks noGrp="1"/>
          </p:cNvSpPr>
          <p:nvPr>
            <p:ph type="sldNum" sz="quarter" idx="10"/>
          </p:nvPr>
        </p:nvSpPr>
        <p:spPr/>
        <p:txBody>
          <a:bodyPr/>
          <a:lstStyle/>
          <a:p>
            <a:fld id="{E655A213-4417-48B0-9BAC-CFDF0F141A72}" type="slidenum">
              <a:rPr lang="en-US" smtClean="0"/>
              <a:t>8</a:t>
            </a:fld>
            <a:endParaRPr lang="en-US"/>
          </a:p>
        </p:txBody>
      </p:sp>
    </p:spTree>
    <p:extLst>
      <p:ext uri="{BB962C8B-B14F-4D97-AF65-F5344CB8AC3E}">
        <p14:creationId xmlns:p14="http://schemas.microsoft.com/office/powerpoint/2010/main" val="2435794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allow use to gather information that aid in our approach to weed and site management. Our approach to weed mapping combines aspects from each of the data collection strategies.</a:t>
            </a:r>
          </a:p>
          <a:p>
            <a:r>
              <a:rPr lang="en-US" dirty="0"/>
              <a:t>Apps like </a:t>
            </a:r>
            <a:r>
              <a:rPr lang="en-US" dirty="0" err="1"/>
              <a:t>grassSnap</a:t>
            </a:r>
            <a:r>
              <a:rPr lang="en-US" dirty="0"/>
              <a:t>  is an effective way to implement a </a:t>
            </a:r>
            <a:r>
              <a:rPr lang="en-US" dirty="0" err="1"/>
              <a:t>photopoint</a:t>
            </a:r>
            <a:r>
              <a:rPr lang="en-US" dirty="0"/>
              <a:t> technique. </a:t>
            </a:r>
          </a:p>
        </p:txBody>
      </p:sp>
      <p:sp>
        <p:nvSpPr>
          <p:cNvPr id="4" name="Slide Number Placeholder 3"/>
          <p:cNvSpPr>
            <a:spLocks noGrp="1"/>
          </p:cNvSpPr>
          <p:nvPr>
            <p:ph type="sldNum" sz="quarter" idx="10"/>
          </p:nvPr>
        </p:nvSpPr>
        <p:spPr/>
        <p:txBody>
          <a:bodyPr/>
          <a:lstStyle/>
          <a:p>
            <a:fld id="{E655A213-4417-48B0-9BAC-CFDF0F141A72}" type="slidenum">
              <a:rPr lang="en-US" smtClean="0"/>
              <a:t>10</a:t>
            </a:fld>
            <a:endParaRPr lang="en-US"/>
          </a:p>
        </p:txBody>
      </p:sp>
    </p:spTree>
    <p:extLst>
      <p:ext uri="{BB962C8B-B14F-4D97-AF65-F5344CB8AC3E}">
        <p14:creationId xmlns:p14="http://schemas.microsoft.com/office/powerpoint/2010/main" val="566164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weed mapping took place in 2014. An inventory was taken as to plant communities and weed infestations within those communities. An understory of </a:t>
            </a:r>
            <a:r>
              <a:rPr lang="en-US" dirty="0" err="1"/>
              <a:t>benefical</a:t>
            </a:r>
            <a:r>
              <a:rPr lang="en-US" dirty="0"/>
              <a:t> grasses was observed within the weedy infestations of CT and PP</a:t>
            </a:r>
          </a:p>
          <a:p>
            <a:r>
              <a:rPr lang="en-US" dirty="0"/>
              <a:t>Applications were made in 2015 and 2016 with each application the weed infestation was reduced and the beneficial grasses were increased as a result of reduced competition</a:t>
            </a:r>
          </a:p>
        </p:txBody>
      </p:sp>
      <p:sp>
        <p:nvSpPr>
          <p:cNvPr id="4" name="Slide Number Placeholder 3"/>
          <p:cNvSpPr>
            <a:spLocks noGrp="1"/>
          </p:cNvSpPr>
          <p:nvPr>
            <p:ph type="sldNum" sz="quarter" idx="10"/>
          </p:nvPr>
        </p:nvSpPr>
        <p:spPr/>
        <p:txBody>
          <a:bodyPr/>
          <a:lstStyle/>
          <a:p>
            <a:fld id="{E655A213-4417-48B0-9BAC-CFDF0F141A72}" type="slidenum">
              <a:rPr lang="en-US" smtClean="0"/>
              <a:t>11</a:t>
            </a:fld>
            <a:endParaRPr lang="en-US"/>
          </a:p>
        </p:txBody>
      </p:sp>
    </p:spTree>
    <p:extLst>
      <p:ext uri="{BB962C8B-B14F-4D97-AF65-F5344CB8AC3E}">
        <p14:creationId xmlns:p14="http://schemas.microsoft.com/office/powerpoint/2010/main" val="35470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416A2D-8893-4031-A0B9-CABF8864A09E}"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326160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16A2D-8893-4031-A0B9-CABF8864A09E}"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183822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16A2D-8893-4031-A0B9-CABF8864A09E}"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235209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16A2D-8893-4031-A0B9-CABF8864A09E}"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3293449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416A2D-8893-4031-A0B9-CABF8864A09E}"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240931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416A2D-8893-4031-A0B9-CABF8864A09E}"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221828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416A2D-8893-4031-A0B9-CABF8864A09E}" type="datetimeFigureOut">
              <a:rPr lang="en-US" smtClean="0"/>
              <a:t>4/18/2017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188913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416A2D-8893-4031-A0B9-CABF8864A09E}" type="datetimeFigureOut">
              <a:rPr lang="en-US" smtClean="0"/>
              <a:t>4/18/2017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124540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16A2D-8893-4031-A0B9-CABF8864A09E}" type="datetimeFigureOut">
              <a:rPr lang="en-US" smtClean="0"/>
              <a:t>4/18/2017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54561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16A2D-8893-4031-A0B9-CABF8864A09E}"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3528576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16A2D-8893-4031-A0B9-CABF8864A09E}"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F2F3B-C18A-4637-A8D8-769F50FC7FA1}" type="slidenum">
              <a:rPr lang="en-US" smtClean="0"/>
              <a:t>‹#›</a:t>
            </a:fld>
            <a:endParaRPr lang="en-US"/>
          </a:p>
        </p:txBody>
      </p:sp>
    </p:spTree>
    <p:extLst>
      <p:ext uri="{BB962C8B-B14F-4D97-AF65-F5344CB8AC3E}">
        <p14:creationId xmlns:p14="http://schemas.microsoft.com/office/powerpoint/2010/main" val="340922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16A2D-8893-4031-A0B9-CABF8864A09E}" type="datetimeFigureOut">
              <a:rPr lang="en-US" smtClean="0"/>
              <a:t>4/18/2017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F2F3B-C18A-4637-A8D8-769F50FC7FA1}" type="slidenum">
              <a:rPr lang="en-US" smtClean="0"/>
              <a:t>‹#›</a:t>
            </a:fld>
            <a:endParaRPr lang="en-US"/>
          </a:p>
        </p:txBody>
      </p:sp>
    </p:spTree>
    <p:extLst>
      <p:ext uri="{BB962C8B-B14F-4D97-AF65-F5344CB8AC3E}">
        <p14:creationId xmlns:p14="http://schemas.microsoft.com/office/powerpoint/2010/main" val="2682458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Sweetwater Co Weed and Pest</a:t>
            </a:r>
          </a:p>
        </p:txBody>
      </p:sp>
      <p:sp>
        <p:nvSpPr>
          <p:cNvPr id="5" name="Content Placeholder 4"/>
          <p:cNvSpPr>
            <a:spLocks noGrp="1"/>
          </p:cNvSpPr>
          <p:nvPr>
            <p:ph sz="half" idx="1"/>
          </p:nvPr>
        </p:nvSpPr>
        <p:spPr>
          <a:xfrm>
            <a:off x="838200" y="2506662"/>
            <a:ext cx="5181600" cy="4351338"/>
          </a:xfrm>
        </p:spPr>
        <p:txBody>
          <a:bodyPr/>
          <a:lstStyle/>
          <a:p>
            <a:pPr marL="0" indent="0" algn="ctr">
              <a:buNone/>
            </a:pPr>
            <a:r>
              <a:rPr lang="en-US" dirty="0"/>
              <a:t>Gale Lamb, Supervisor</a:t>
            </a:r>
          </a:p>
          <a:p>
            <a:pPr marL="0" indent="0" algn="ctr">
              <a:buNone/>
            </a:pPr>
            <a:r>
              <a:rPr lang="en-US" dirty="0" err="1"/>
              <a:t>Mckinnon</a:t>
            </a:r>
            <a:r>
              <a:rPr lang="en-US" dirty="0"/>
              <a:t>, </a:t>
            </a:r>
            <a:r>
              <a:rPr lang="en-US" dirty="0" err="1"/>
              <a:t>Wy</a:t>
            </a:r>
            <a:endParaRPr lang="en-US" dirty="0"/>
          </a:p>
          <a:p>
            <a:pPr marL="0" indent="0" algn="ctr">
              <a:buNone/>
            </a:pPr>
            <a:r>
              <a:rPr lang="en-US" dirty="0"/>
              <a:t>42 years Experience</a:t>
            </a:r>
          </a:p>
        </p:txBody>
      </p:sp>
      <p:sp>
        <p:nvSpPr>
          <p:cNvPr id="6" name="Content Placeholder 5"/>
          <p:cNvSpPr>
            <a:spLocks noGrp="1"/>
          </p:cNvSpPr>
          <p:nvPr>
            <p:ph sz="half" idx="2"/>
          </p:nvPr>
        </p:nvSpPr>
        <p:spPr>
          <a:xfrm>
            <a:off x="6274837" y="2506662"/>
            <a:ext cx="5181600" cy="4351338"/>
          </a:xfrm>
        </p:spPr>
        <p:txBody>
          <a:bodyPr/>
          <a:lstStyle/>
          <a:p>
            <a:pPr marL="0" indent="0" algn="ctr">
              <a:buNone/>
            </a:pPr>
            <a:r>
              <a:rPr lang="en-US" dirty="0"/>
              <a:t>Dan Madsen, CCA, Supervisor</a:t>
            </a:r>
          </a:p>
          <a:p>
            <a:pPr marL="0" indent="0" algn="ctr">
              <a:buNone/>
            </a:pPr>
            <a:r>
              <a:rPr lang="en-US" dirty="0" err="1"/>
              <a:t>Farson</a:t>
            </a:r>
            <a:r>
              <a:rPr lang="en-US" dirty="0"/>
              <a:t>, </a:t>
            </a:r>
            <a:r>
              <a:rPr lang="en-US" dirty="0" err="1"/>
              <a:t>Wy</a:t>
            </a:r>
            <a:endParaRPr lang="en-US" dirty="0"/>
          </a:p>
          <a:p>
            <a:pPr marL="0" indent="0" algn="ctr">
              <a:buNone/>
            </a:pPr>
            <a:r>
              <a:rPr lang="en-US" dirty="0"/>
              <a:t>20 years Experience</a:t>
            </a:r>
          </a:p>
        </p:txBody>
      </p:sp>
    </p:spTree>
    <p:extLst>
      <p:ext uri="{BB962C8B-B14F-4D97-AF65-F5344CB8AC3E}">
        <p14:creationId xmlns:p14="http://schemas.microsoft.com/office/powerpoint/2010/main" val="369933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Areas of Emphasis for Weed Mapping</a:t>
            </a:r>
          </a:p>
        </p:txBody>
      </p:sp>
      <p:sp>
        <p:nvSpPr>
          <p:cNvPr id="3" name="Content Placeholder 2"/>
          <p:cNvSpPr>
            <a:spLocks noGrp="1"/>
          </p:cNvSpPr>
          <p:nvPr>
            <p:ph idx="1"/>
          </p:nvPr>
        </p:nvSpPr>
        <p:spPr/>
        <p:txBody>
          <a:bodyPr/>
          <a:lstStyle/>
          <a:p>
            <a:r>
              <a:rPr lang="en-US" dirty="0"/>
              <a:t>Presence/Absence : What is there, what is not</a:t>
            </a:r>
          </a:p>
          <a:p>
            <a:r>
              <a:rPr lang="en-US" dirty="0"/>
              <a:t>Estimation of population size</a:t>
            </a:r>
          </a:p>
          <a:p>
            <a:r>
              <a:rPr lang="en-US" dirty="0"/>
              <a:t>Image-based Techniques:</a:t>
            </a:r>
          </a:p>
          <a:p>
            <a:pPr lvl="1"/>
            <a:r>
              <a:rPr lang="en-US" dirty="0" err="1"/>
              <a:t>Photopoint</a:t>
            </a:r>
            <a:r>
              <a:rPr lang="en-US" dirty="0"/>
              <a:t> – Photograph from a permanent reference point</a:t>
            </a:r>
          </a:p>
          <a:p>
            <a:pPr lvl="1"/>
            <a:r>
              <a:rPr lang="en-US" dirty="0" err="1"/>
              <a:t>Photoplot</a:t>
            </a:r>
            <a:r>
              <a:rPr lang="en-US" dirty="0"/>
              <a:t> – Close photo of a defined area</a:t>
            </a:r>
          </a:p>
          <a:p>
            <a:r>
              <a:rPr lang="en-US" dirty="0"/>
              <a:t>Density estimation</a:t>
            </a:r>
          </a:p>
          <a:p>
            <a:r>
              <a:rPr lang="en-US" dirty="0"/>
              <a:t>Vegetation Cover ( weed species and beneficial plant species)</a:t>
            </a:r>
          </a:p>
          <a:p>
            <a:pPr lvl="1"/>
            <a:r>
              <a:rPr lang="en-US" dirty="0"/>
              <a:t>Basal cover</a:t>
            </a:r>
          </a:p>
          <a:p>
            <a:pPr lvl="1"/>
            <a:r>
              <a:rPr lang="en-US" dirty="0"/>
              <a:t>Canopy cover</a:t>
            </a:r>
          </a:p>
        </p:txBody>
      </p:sp>
    </p:spTree>
    <p:extLst>
      <p:ext uri="{BB962C8B-B14F-4D97-AF65-F5344CB8AC3E}">
        <p14:creationId xmlns:p14="http://schemas.microsoft.com/office/powerpoint/2010/main" val="4271548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573" r="5349" b="-1"/>
          <a:stretch/>
        </p:blipFill>
        <p:spPr>
          <a:xfrm>
            <a:off x="4639056" y="10"/>
            <a:ext cx="7552944" cy="6857990"/>
          </a:xfrm>
          <a:prstGeom prst="rect">
            <a:avLst/>
          </a:prstGeom>
          <a:effectLst/>
        </p:spPr>
      </p:pic>
      <p:sp>
        <p:nvSpPr>
          <p:cNvPr id="2" name="Title 1"/>
          <p:cNvSpPr>
            <a:spLocks noGrp="1"/>
          </p:cNvSpPr>
          <p:nvPr>
            <p:ph type="title"/>
          </p:nvPr>
        </p:nvSpPr>
        <p:spPr>
          <a:xfrm>
            <a:off x="648929" y="629266"/>
            <a:ext cx="3651467" cy="1676603"/>
          </a:xfrm>
        </p:spPr>
        <p:txBody>
          <a:bodyPr>
            <a:normAutofit/>
          </a:bodyPr>
          <a:lstStyle/>
          <a:p>
            <a:r>
              <a:rPr lang="en-US" dirty="0"/>
              <a:t>Eden Valley Reservoir</a:t>
            </a:r>
          </a:p>
        </p:txBody>
      </p:sp>
      <p:sp>
        <p:nvSpPr>
          <p:cNvPr id="12" name="Content Placeholder 11"/>
          <p:cNvSpPr>
            <a:spLocks noGrp="1"/>
          </p:cNvSpPr>
          <p:nvPr>
            <p:ph idx="1"/>
          </p:nvPr>
        </p:nvSpPr>
        <p:spPr>
          <a:xfrm>
            <a:off x="648931" y="2438400"/>
            <a:ext cx="3651466" cy="3785419"/>
          </a:xfrm>
        </p:spPr>
        <p:txBody>
          <a:bodyPr>
            <a:normAutofit/>
          </a:bodyPr>
          <a:lstStyle/>
          <a:p>
            <a:pPr marL="0" indent="0">
              <a:buNone/>
            </a:pPr>
            <a:endParaRPr lang="en-US" sz="1800" dirty="0"/>
          </a:p>
        </p:txBody>
      </p:sp>
    </p:spTree>
    <p:extLst>
      <p:ext uri="{BB962C8B-B14F-4D97-AF65-F5344CB8AC3E}">
        <p14:creationId xmlns:p14="http://schemas.microsoft.com/office/powerpoint/2010/main" val="1627281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p:cNvPicPr>
            <a:picLocks noChangeAspect="1"/>
          </p:cNvPicPr>
          <p:nvPr/>
        </p:nvPicPr>
        <p:blipFill rotWithShape="1">
          <a:blip r:embed="rId3">
            <a:extLst>
              <a:ext uri="{28A0092B-C50C-407E-A947-70E740481C1C}">
                <a14:useLocalDpi xmlns:a14="http://schemas.microsoft.com/office/drawing/2010/main" val="0"/>
              </a:ext>
            </a:extLst>
          </a:blip>
          <a:srcRect r="14921" b="-1"/>
          <a:stretch/>
        </p:blipFill>
        <p:spPr>
          <a:xfrm>
            <a:off x="4639056" y="10"/>
            <a:ext cx="7552944" cy="6857990"/>
          </a:xfrm>
          <a:prstGeom prst="rect">
            <a:avLst/>
          </a:prstGeom>
          <a:effectLst/>
        </p:spPr>
      </p:pic>
      <p:sp>
        <p:nvSpPr>
          <p:cNvPr id="2" name="Title 1"/>
          <p:cNvSpPr>
            <a:spLocks noGrp="1"/>
          </p:cNvSpPr>
          <p:nvPr>
            <p:ph type="title"/>
          </p:nvPr>
        </p:nvSpPr>
        <p:spPr>
          <a:xfrm>
            <a:off x="648929" y="629266"/>
            <a:ext cx="3651467" cy="1676603"/>
          </a:xfrm>
        </p:spPr>
        <p:txBody>
          <a:bodyPr>
            <a:normAutofit/>
          </a:bodyPr>
          <a:lstStyle/>
          <a:p>
            <a:r>
              <a:rPr lang="en-US" dirty="0"/>
              <a:t>Eden Valley Reservoir</a:t>
            </a:r>
          </a:p>
        </p:txBody>
      </p:sp>
      <p:sp>
        <p:nvSpPr>
          <p:cNvPr id="8" name="Content Placeholder 7"/>
          <p:cNvSpPr>
            <a:spLocks noGrp="1"/>
          </p:cNvSpPr>
          <p:nvPr>
            <p:ph idx="1"/>
          </p:nvPr>
        </p:nvSpPr>
        <p:spPr>
          <a:xfrm>
            <a:off x="648931" y="2438400"/>
            <a:ext cx="3651466" cy="3785419"/>
          </a:xfrm>
        </p:spPr>
        <p:txBody>
          <a:bodyPr>
            <a:normAutofit/>
          </a:bodyPr>
          <a:lstStyle/>
          <a:p>
            <a:endParaRPr lang="en-US" sz="1800" dirty="0"/>
          </a:p>
        </p:txBody>
      </p:sp>
    </p:spTree>
    <p:extLst>
      <p:ext uri="{BB962C8B-B14F-4D97-AF65-F5344CB8AC3E}">
        <p14:creationId xmlns:p14="http://schemas.microsoft.com/office/powerpoint/2010/main" val="224838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i="1" dirty="0"/>
              <a:t>Weed Management</a:t>
            </a:r>
          </a:p>
        </p:txBody>
      </p:sp>
      <p:sp>
        <p:nvSpPr>
          <p:cNvPr id="3" name="Content Placeholder 2"/>
          <p:cNvSpPr>
            <a:spLocks noGrp="1"/>
          </p:cNvSpPr>
          <p:nvPr>
            <p:ph idx="1"/>
          </p:nvPr>
        </p:nvSpPr>
        <p:spPr/>
        <p:txBody>
          <a:bodyPr>
            <a:normAutofit/>
          </a:bodyPr>
          <a:lstStyle/>
          <a:p>
            <a:r>
              <a:rPr lang="en-US" dirty="0"/>
              <a:t>Most weed control practices can be divided into 4 categories:</a:t>
            </a:r>
          </a:p>
          <a:p>
            <a:pPr lvl="1"/>
            <a:r>
              <a:rPr lang="en-US" b="1" dirty="0"/>
              <a:t>Physical</a:t>
            </a:r>
            <a:r>
              <a:rPr lang="en-US" dirty="0"/>
              <a:t>: Mechanical &amp; Non Mechanical ( intensive grazing, hand-pulling, fire, mulches, chaining, etc.)</a:t>
            </a:r>
          </a:p>
          <a:p>
            <a:pPr lvl="1"/>
            <a:r>
              <a:rPr lang="en-US" b="1" dirty="0"/>
              <a:t>Cultural</a:t>
            </a:r>
            <a:r>
              <a:rPr lang="en-US" dirty="0"/>
              <a:t>: Introduce or encourage competitive species, seeding rates &amp; timing, 		Row Spacing. Habitat management.</a:t>
            </a:r>
          </a:p>
          <a:p>
            <a:pPr lvl="1"/>
            <a:r>
              <a:rPr lang="en-US" b="1" dirty="0"/>
              <a:t>Chemical</a:t>
            </a:r>
            <a:r>
              <a:rPr lang="en-US" dirty="0"/>
              <a:t>: Herbicides</a:t>
            </a:r>
          </a:p>
          <a:p>
            <a:pPr lvl="1"/>
            <a:r>
              <a:rPr lang="en-US" b="1" dirty="0"/>
              <a:t>Biological</a:t>
            </a:r>
            <a:r>
              <a:rPr lang="en-US" dirty="0"/>
              <a:t>: Use of natural enemies to reduce plant populations ( </a:t>
            </a:r>
            <a:r>
              <a:rPr lang="en-US" dirty="0" err="1"/>
              <a:t>diorhabda</a:t>
            </a:r>
            <a:r>
              <a:rPr lang="en-US" dirty="0"/>
              <a:t> </a:t>
            </a:r>
            <a:r>
              <a:rPr lang="en-US" dirty="0" err="1"/>
              <a:t>sublineata</a:t>
            </a:r>
            <a:r>
              <a:rPr lang="en-US" dirty="0"/>
              <a:t> on salt cedar) </a:t>
            </a:r>
          </a:p>
          <a:p>
            <a:pPr>
              <a:buFont typeface="Wingdings" panose="05000000000000000000" pitchFamily="2" charset="2"/>
              <a:buChar char="v"/>
            </a:pPr>
            <a:r>
              <a:rPr lang="en-US" dirty="0"/>
              <a:t> “Toolbox” analogy to Weed Management</a:t>
            </a:r>
          </a:p>
          <a:p>
            <a:endParaRPr lang="en-US" dirty="0"/>
          </a:p>
        </p:txBody>
      </p:sp>
    </p:spTree>
    <p:extLst>
      <p:ext uri="{BB962C8B-B14F-4D97-AF65-F5344CB8AC3E}">
        <p14:creationId xmlns:p14="http://schemas.microsoft.com/office/powerpoint/2010/main" val="3420222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i="1" dirty="0"/>
              <a:t>An ounce of prevention </a:t>
            </a:r>
            <a:br>
              <a:rPr lang="en-US" i="1" dirty="0"/>
            </a:br>
            <a:r>
              <a:rPr lang="en-US" i="1" dirty="0"/>
              <a:t>is worth a pound of cure”</a:t>
            </a:r>
          </a:p>
        </p:txBody>
      </p:sp>
      <p:sp>
        <p:nvSpPr>
          <p:cNvPr id="3" name="Content Placeholder 2"/>
          <p:cNvSpPr>
            <a:spLocks noGrp="1"/>
          </p:cNvSpPr>
          <p:nvPr>
            <p:ph sz="half" idx="1"/>
          </p:nvPr>
        </p:nvSpPr>
        <p:spPr/>
        <p:txBody>
          <a:bodyPr>
            <a:normAutofit/>
          </a:bodyPr>
          <a:lstStyle/>
          <a:p>
            <a:r>
              <a:rPr lang="en-US" sz="2400" dirty="0"/>
              <a:t>Weed free seed, hay, soil, compost  (start clean, stay clean )</a:t>
            </a:r>
          </a:p>
          <a:p>
            <a:r>
              <a:rPr lang="en-US" sz="2400" dirty="0"/>
              <a:t>Isolation of imported animals for a period of time</a:t>
            </a:r>
          </a:p>
          <a:p>
            <a:r>
              <a:rPr lang="en-US" sz="2400" dirty="0"/>
              <a:t>Cleaning equipment before transportation</a:t>
            </a:r>
          </a:p>
          <a:p>
            <a:r>
              <a:rPr lang="en-US" sz="2400" dirty="0"/>
              <a:t>Preventing seed production or vegetative reproduction of new infestations</a:t>
            </a:r>
          </a:p>
        </p:txBody>
      </p:sp>
      <p:sp>
        <p:nvSpPr>
          <p:cNvPr id="4" name="Content Placeholder 3"/>
          <p:cNvSpPr>
            <a:spLocks noGrp="1"/>
          </p:cNvSpPr>
          <p:nvPr>
            <p:ph sz="half" idx="2"/>
          </p:nvPr>
        </p:nvSpPr>
        <p:spPr/>
        <p:txBody>
          <a:bodyPr>
            <a:normAutofit/>
          </a:bodyPr>
          <a:lstStyle/>
          <a:p>
            <a:r>
              <a:rPr lang="en-US" sz="2400" dirty="0"/>
              <a:t>Scouting for new infestations ( Early Detection)</a:t>
            </a:r>
          </a:p>
          <a:p>
            <a:r>
              <a:rPr lang="en-US" sz="2400" dirty="0"/>
              <a:t>Leafy Spurge on </a:t>
            </a:r>
            <a:r>
              <a:rPr lang="en-US" sz="2400" dirty="0" err="1"/>
              <a:t>Seedskadee</a:t>
            </a:r>
            <a:endParaRPr lang="en-US" sz="2400" dirty="0"/>
          </a:p>
          <a:p>
            <a:r>
              <a:rPr lang="en-US" sz="2400" dirty="0"/>
              <a:t>Spot treatments of new infestations  (Rapid Response)</a:t>
            </a:r>
          </a:p>
          <a:p>
            <a:r>
              <a:rPr lang="en-US" sz="2400" dirty="0"/>
              <a:t>Preventing the degradation of desirable species</a:t>
            </a:r>
          </a:p>
          <a:p>
            <a:r>
              <a:rPr lang="en-US" sz="2400" dirty="0"/>
              <a:t>Weed education efforts                          ( especially identification)</a:t>
            </a:r>
          </a:p>
          <a:p>
            <a:endParaRPr lang="en-US" dirty="0"/>
          </a:p>
        </p:txBody>
      </p:sp>
    </p:spTree>
    <p:extLst>
      <p:ext uri="{BB962C8B-B14F-4D97-AF65-F5344CB8AC3E}">
        <p14:creationId xmlns:p14="http://schemas.microsoft.com/office/powerpoint/2010/main" val="3734772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40" name="Rectangle 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a:stretch/>
        </p:blipFill>
        <p:spPr>
          <a:xfrm>
            <a:off x="1045029" y="307731"/>
            <a:ext cx="3502083" cy="3997637"/>
          </a:xfrm>
          <a:prstGeom prst="rect">
            <a:avLst/>
          </a:prstGeom>
        </p:spPr>
      </p:pic>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7644888" y="307731"/>
            <a:ext cx="3551847" cy="3997637"/>
          </a:xfrm>
          <a:prstGeom prst="rect">
            <a:avLst/>
          </a:prstGeom>
        </p:spPr>
      </p:pic>
      <p:sp>
        <p:nvSpPr>
          <p:cNvPr id="2" name="Title 1"/>
          <p:cNvSpPr>
            <a:spLocks noGrp="1"/>
          </p:cNvSpPr>
          <p:nvPr>
            <p:ph type="title"/>
          </p:nvPr>
        </p:nvSpPr>
        <p:spPr>
          <a:xfrm>
            <a:off x="526073" y="4768708"/>
            <a:ext cx="11139854" cy="1709094"/>
          </a:xfrm>
        </p:spPr>
        <p:txBody>
          <a:bodyPr vert="horz" lIns="91440" tIns="45720" rIns="91440" bIns="45720" rtlCol="0" anchor="b">
            <a:normAutofit/>
          </a:bodyPr>
          <a:lstStyle/>
          <a:p>
            <a:pPr algn="ctr"/>
            <a:r>
              <a:rPr lang="en-US" sz="5400" dirty="0">
                <a:solidFill>
                  <a:schemeClr val="bg1"/>
                </a:solidFill>
              </a:rPr>
              <a:t>Sugar Loaf Basin – Flaming Gorge</a:t>
            </a:r>
            <a:br>
              <a:rPr lang="en-US" sz="5400" dirty="0">
                <a:solidFill>
                  <a:schemeClr val="bg1"/>
                </a:solidFill>
              </a:rPr>
            </a:br>
            <a:r>
              <a:rPr lang="en-US" sz="5400" dirty="0">
                <a:solidFill>
                  <a:schemeClr val="bg1"/>
                </a:solidFill>
              </a:rPr>
              <a:t>Released June 23</a:t>
            </a:r>
            <a:r>
              <a:rPr lang="en-US" sz="5400" baseline="30000" dirty="0">
                <a:solidFill>
                  <a:schemeClr val="bg1"/>
                </a:solidFill>
              </a:rPr>
              <a:t>rd</a:t>
            </a:r>
            <a:r>
              <a:rPr lang="en-US" sz="5400" dirty="0">
                <a:solidFill>
                  <a:schemeClr val="bg1"/>
                </a:solidFill>
              </a:rPr>
              <a:t> 2011</a:t>
            </a:r>
          </a:p>
        </p:txBody>
      </p:sp>
    </p:spTree>
    <p:extLst>
      <p:ext uri="{BB962C8B-B14F-4D97-AF65-F5344CB8AC3E}">
        <p14:creationId xmlns:p14="http://schemas.microsoft.com/office/powerpoint/2010/main" val="2134788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40" name="Rectangle 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6073" y="4768708"/>
            <a:ext cx="11139854" cy="1709094"/>
          </a:xfrm>
        </p:spPr>
        <p:txBody>
          <a:bodyPr vert="horz" lIns="91440" tIns="45720" rIns="91440" bIns="45720" rtlCol="0" anchor="b">
            <a:normAutofit/>
          </a:bodyPr>
          <a:lstStyle/>
          <a:p>
            <a:pPr algn="ctr"/>
            <a:r>
              <a:rPr lang="en-US" sz="5400" dirty="0">
                <a:solidFill>
                  <a:schemeClr val="bg1"/>
                </a:solidFill>
              </a:rPr>
              <a:t>Bone Draw</a:t>
            </a:r>
            <a:br>
              <a:rPr lang="en-US" sz="5400" dirty="0">
                <a:solidFill>
                  <a:schemeClr val="bg1"/>
                </a:solidFill>
              </a:rPr>
            </a:br>
            <a:r>
              <a:rPr lang="en-US" sz="5400" dirty="0">
                <a:solidFill>
                  <a:schemeClr val="bg1"/>
                </a:solidFill>
              </a:rPr>
              <a:t>2014 &amp; 2015</a:t>
            </a:r>
          </a:p>
        </p:txBody>
      </p:sp>
      <p:sp>
        <p:nvSpPr>
          <p:cNvPr id="4" name="Content Placeholder 3"/>
          <p:cNvSpPr>
            <a:spLocks noGrp="1"/>
          </p:cNvSpPr>
          <p:nvPr>
            <p:ph sz="half" idx="2"/>
          </p:nvPr>
        </p:nvSpPr>
        <p:spPr>
          <a:xfrm>
            <a:off x="7305675" y="209376"/>
            <a:ext cx="3848100" cy="4121061"/>
          </a:xfrm>
        </p:spPr>
        <p:txBody>
          <a:bodyPr/>
          <a:lstStyle/>
          <a:p>
            <a:endParaRPr lang="en-US" dirty="0"/>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28725" y="209376"/>
            <a:ext cx="3590925" cy="4121061"/>
          </a:xfrm>
        </p:spPr>
      </p:pic>
      <p:pic>
        <p:nvPicPr>
          <p:cNvPr id="14" name="Content Placeholder 3"/>
          <p:cNvPicPr>
            <a:picLocks noChangeAspect="1"/>
          </p:cNvPicPr>
          <p:nvPr/>
        </p:nvPicPr>
        <p:blipFill rotWithShape="1">
          <a:blip r:embed="rId3"/>
          <a:srcRect l="2064" r="25906" b="1"/>
          <a:stretch/>
        </p:blipFill>
        <p:spPr>
          <a:xfrm>
            <a:off x="7305675" y="209376"/>
            <a:ext cx="3848100" cy="4121061"/>
          </a:xfrm>
          <a:prstGeom prst="rect">
            <a:avLst/>
          </a:prstGeom>
        </p:spPr>
      </p:pic>
    </p:spTree>
    <p:extLst>
      <p:ext uri="{BB962C8B-B14F-4D97-AF65-F5344CB8AC3E}">
        <p14:creationId xmlns:p14="http://schemas.microsoft.com/office/powerpoint/2010/main" val="66145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40" name="Rectangle 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6073" y="4768708"/>
            <a:ext cx="11139854" cy="1709094"/>
          </a:xfrm>
        </p:spPr>
        <p:txBody>
          <a:bodyPr vert="horz" lIns="91440" tIns="45720" rIns="91440" bIns="45720" rtlCol="0" anchor="b">
            <a:normAutofit/>
          </a:bodyPr>
          <a:lstStyle/>
          <a:p>
            <a:pPr algn="ctr"/>
            <a:r>
              <a:rPr lang="en-US" sz="5400" dirty="0">
                <a:solidFill>
                  <a:schemeClr val="bg1"/>
                </a:solidFill>
              </a:rPr>
              <a:t>Bone Draw</a:t>
            </a:r>
            <a:br>
              <a:rPr lang="en-US" sz="5400" dirty="0">
                <a:solidFill>
                  <a:schemeClr val="bg1"/>
                </a:solidFill>
              </a:rPr>
            </a:br>
            <a:r>
              <a:rPr lang="en-US" sz="5400" dirty="0">
                <a:solidFill>
                  <a:schemeClr val="bg1"/>
                </a:solidFill>
              </a:rPr>
              <a:t>2016</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05675" y="477749"/>
            <a:ext cx="3848100" cy="3657599"/>
          </a:xfrm>
        </p:spPr>
      </p:pic>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06057" y="477749"/>
            <a:ext cx="4618298" cy="3657599"/>
          </a:xfrm>
        </p:spPr>
      </p:pic>
    </p:spTree>
    <p:extLst>
      <p:ext uri="{BB962C8B-B14F-4D97-AF65-F5344CB8AC3E}">
        <p14:creationId xmlns:p14="http://schemas.microsoft.com/office/powerpoint/2010/main" val="844785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690688"/>
            <a:ext cx="10515600" cy="4351338"/>
          </a:xfrm>
        </p:spPr>
        <p:txBody>
          <a:bodyPr>
            <a:noAutofit/>
          </a:bodyPr>
          <a:lstStyle/>
          <a:p>
            <a:pPr marL="0" indent="0" algn="ctr">
              <a:buNone/>
            </a:pPr>
            <a:endParaRPr lang="en-US" sz="6000" i="1" dirty="0"/>
          </a:p>
          <a:p>
            <a:pPr marL="0" indent="0" algn="ctr">
              <a:buNone/>
            </a:pPr>
            <a:r>
              <a:rPr lang="en-US" sz="6000" i="1" dirty="0"/>
              <a:t>“It is the little things that make the Big things possible”</a:t>
            </a:r>
          </a:p>
          <a:p>
            <a:pPr marL="0" indent="0" algn="ctr">
              <a:buNone/>
            </a:pPr>
            <a:r>
              <a:rPr lang="en-US" sz="4000" i="1" dirty="0"/>
              <a:t>J Willard Marriott</a:t>
            </a:r>
          </a:p>
        </p:txBody>
      </p:sp>
    </p:spTree>
    <p:extLst>
      <p:ext uri="{BB962C8B-B14F-4D97-AF65-F5344CB8AC3E}">
        <p14:creationId xmlns:p14="http://schemas.microsoft.com/office/powerpoint/2010/main" val="694849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8000" i="1" dirty="0"/>
              <a:t>What Works</a:t>
            </a:r>
          </a:p>
          <a:p>
            <a:pPr marL="0" indent="0" algn="ctr">
              <a:buNone/>
            </a:pPr>
            <a:r>
              <a:rPr lang="en-US" sz="8000" i="1" dirty="0"/>
              <a:t>And</a:t>
            </a:r>
          </a:p>
          <a:p>
            <a:pPr marL="0" indent="0" algn="ctr">
              <a:buNone/>
            </a:pPr>
            <a:r>
              <a:rPr lang="en-US" sz="8000" i="1" dirty="0"/>
              <a:t>What Does Not</a:t>
            </a:r>
          </a:p>
        </p:txBody>
      </p:sp>
    </p:spTree>
    <p:extLst>
      <p:ext uri="{BB962C8B-B14F-4D97-AF65-F5344CB8AC3E}">
        <p14:creationId xmlns:p14="http://schemas.microsoft.com/office/powerpoint/2010/main" val="485904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3277" y="712269"/>
            <a:ext cx="3370998" cy="5502264"/>
          </a:xfrm>
        </p:spPr>
        <p:txBody>
          <a:bodyPr>
            <a:normAutofit/>
          </a:bodyPr>
          <a:lstStyle/>
          <a:p>
            <a:r>
              <a:rPr lang="en-US">
                <a:solidFill>
                  <a:srgbClr val="FFFFFF"/>
                </a:solidFill>
              </a:rPr>
              <a:t>Weed Management Plans 101</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625478881"/>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0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i="1" dirty="0"/>
              <a:t>Weed Ecology</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 </a:t>
            </a:r>
            <a:r>
              <a:rPr lang="en-US" sz="4000" dirty="0"/>
              <a:t>Study of interactions of weeds with their environment</a:t>
            </a:r>
          </a:p>
          <a:p>
            <a:pPr marL="0" indent="0">
              <a:buNone/>
            </a:pPr>
            <a:r>
              <a:rPr lang="en-US" sz="4000" dirty="0"/>
              <a:t> </a:t>
            </a:r>
          </a:p>
          <a:p>
            <a:pPr>
              <a:buFont typeface="Wingdings" panose="05000000000000000000" pitchFamily="2" charset="2"/>
              <a:buChar char="§"/>
            </a:pPr>
            <a:endParaRPr lang="en-US" sz="4000" dirty="0"/>
          </a:p>
          <a:p>
            <a:pPr>
              <a:buFont typeface="Wingdings" panose="05000000000000000000" pitchFamily="2" charset="2"/>
              <a:buChar char="§"/>
            </a:pPr>
            <a:r>
              <a:rPr lang="en-US" sz="4000" dirty="0"/>
              <a:t> Study of adaptive mechanisms that enable weeds to persist and proliferate</a:t>
            </a:r>
          </a:p>
          <a:p>
            <a:pPr>
              <a:buFont typeface="Wingdings" panose="05000000000000000000" pitchFamily="2" charset="2"/>
              <a:buChar char="§"/>
            </a:pPr>
            <a:endParaRPr lang="en-US" sz="4000" dirty="0"/>
          </a:p>
          <a:p>
            <a:pPr marL="457200" lvl="1" indent="0">
              <a:buNone/>
            </a:pPr>
            <a:endParaRPr lang="en-US" dirty="0"/>
          </a:p>
        </p:txBody>
      </p:sp>
    </p:spTree>
    <p:extLst>
      <p:ext uri="{BB962C8B-B14F-4D97-AF65-F5344CB8AC3E}">
        <p14:creationId xmlns:p14="http://schemas.microsoft.com/office/powerpoint/2010/main" val="2560376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Adaptive Mechanisms</a:t>
            </a:r>
          </a:p>
        </p:txBody>
      </p:sp>
      <p:sp>
        <p:nvSpPr>
          <p:cNvPr id="3" name="Content Placeholder 2"/>
          <p:cNvSpPr>
            <a:spLocks noGrp="1"/>
          </p:cNvSpPr>
          <p:nvPr>
            <p:ph sz="half" idx="1"/>
          </p:nvPr>
        </p:nvSpPr>
        <p:spPr/>
        <p:txBody>
          <a:bodyPr/>
          <a:lstStyle/>
          <a:p>
            <a:pPr marL="0" indent="0" algn="ctr">
              <a:buNone/>
            </a:pPr>
            <a:r>
              <a:rPr lang="en-US" dirty="0"/>
              <a:t>2 Main types of Adaptation</a:t>
            </a:r>
          </a:p>
          <a:p>
            <a:pPr lvl="1"/>
            <a:endParaRPr lang="en-US" dirty="0"/>
          </a:p>
          <a:p>
            <a:pPr lvl="1"/>
            <a:endParaRPr lang="en-US" dirty="0"/>
          </a:p>
          <a:p>
            <a:pPr lvl="1"/>
            <a:r>
              <a:rPr lang="en-US" dirty="0"/>
              <a:t>Phenotypic Adaptation</a:t>
            </a:r>
          </a:p>
          <a:p>
            <a:pPr lvl="2"/>
            <a:r>
              <a:rPr lang="en-US" dirty="0"/>
              <a:t>Altering the outward appearance as a result of environmental influences</a:t>
            </a:r>
          </a:p>
          <a:p>
            <a:pPr lvl="2"/>
            <a:endParaRPr lang="en-US" dirty="0"/>
          </a:p>
          <a:p>
            <a:pPr lvl="1"/>
            <a:r>
              <a:rPr lang="en-US" dirty="0"/>
              <a:t>Local Adaptation</a:t>
            </a:r>
          </a:p>
          <a:p>
            <a:pPr lvl="2"/>
            <a:r>
              <a:rPr lang="en-US" dirty="0"/>
              <a:t>differences in plant characteristics and domination in different habitats among populations</a:t>
            </a:r>
          </a:p>
        </p:txBody>
      </p:sp>
      <p:sp>
        <p:nvSpPr>
          <p:cNvPr id="4" name="Content Placeholder 3"/>
          <p:cNvSpPr>
            <a:spLocks noGrp="1"/>
          </p:cNvSpPr>
          <p:nvPr>
            <p:ph sz="half" idx="2"/>
          </p:nvPr>
        </p:nvSpPr>
        <p:spPr/>
        <p:txBody>
          <a:bodyPr/>
          <a:lstStyle/>
          <a:p>
            <a:r>
              <a:rPr lang="en-US" dirty="0"/>
              <a:t>Examples</a:t>
            </a:r>
          </a:p>
          <a:p>
            <a:pPr lvl="1"/>
            <a:r>
              <a:rPr lang="en-US" dirty="0"/>
              <a:t>Canada Thistle – Changing its growth habits as a result of mowing.</a:t>
            </a:r>
          </a:p>
          <a:p>
            <a:pPr lvl="1"/>
            <a:endParaRPr lang="en-US" dirty="0"/>
          </a:p>
          <a:p>
            <a:pPr lvl="1"/>
            <a:r>
              <a:rPr lang="en-US" dirty="0"/>
              <a:t>Salt Cedar – Uptake and displacement of salts</a:t>
            </a:r>
          </a:p>
        </p:txBody>
      </p:sp>
    </p:spTree>
    <p:extLst>
      <p:ext uri="{BB962C8B-B14F-4D97-AF65-F5344CB8AC3E}">
        <p14:creationId xmlns:p14="http://schemas.microsoft.com/office/powerpoint/2010/main" val="51777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5"/>
            <a:ext cx="10515600" cy="1659618"/>
          </a:xfrm>
        </p:spPr>
        <p:txBody>
          <a:bodyPr>
            <a:normAutofit/>
          </a:bodyPr>
          <a:lstStyle/>
          <a:p>
            <a:pPr algn="ctr"/>
            <a:r>
              <a:rPr lang="en-US" sz="4000" i="1" dirty="0"/>
              <a:t>“Weedy environments are often, but not always, heavily impacted by human activities”</a:t>
            </a:r>
            <a:endParaRPr lang="en-US" sz="6000" i="1" dirty="0"/>
          </a:p>
        </p:txBody>
      </p:sp>
      <p:sp>
        <p:nvSpPr>
          <p:cNvPr id="10" name="Content Placeholder 9"/>
          <p:cNvSpPr>
            <a:spLocks noGrp="1"/>
          </p:cNvSpPr>
          <p:nvPr>
            <p:ph sz="half" idx="1"/>
          </p:nvPr>
        </p:nvSpPr>
        <p:spPr>
          <a:xfrm>
            <a:off x="838200" y="2155371"/>
            <a:ext cx="5181600" cy="4021592"/>
          </a:xfrm>
        </p:spPr>
        <p:txBody>
          <a:bodyPr>
            <a:normAutofit lnSpcReduction="10000"/>
          </a:bodyPr>
          <a:lstStyle/>
          <a:p>
            <a:r>
              <a:rPr lang="en-US" dirty="0"/>
              <a:t>Agricultural fields</a:t>
            </a:r>
          </a:p>
          <a:p>
            <a:r>
              <a:rPr lang="en-US" dirty="0"/>
              <a:t>Livestock grazing</a:t>
            </a:r>
          </a:p>
          <a:p>
            <a:r>
              <a:rPr lang="en-US" dirty="0"/>
              <a:t>Rights of Way</a:t>
            </a:r>
          </a:p>
          <a:p>
            <a:r>
              <a:rPr lang="en-US" dirty="0"/>
              <a:t>Recreational areas</a:t>
            </a:r>
          </a:p>
          <a:p>
            <a:r>
              <a:rPr lang="en-US" dirty="0"/>
              <a:t>Energy Development</a:t>
            </a:r>
          </a:p>
        </p:txBody>
      </p:sp>
      <p:sp>
        <p:nvSpPr>
          <p:cNvPr id="11" name="Content Placeholder 10"/>
          <p:cNvSpPr>
            <a:spLocks noGrp="1"/>
          </p:cNvSpPr>
          <p:nvPr>
            <p:ph sz="half" idx="2"/>
          </p:nvPr>
        </p:nvSpPr>
        <p:spPr>
          <a:xfrm>
            <a:off x="6172200" y="2155371"/>
            <a:ext cx="5181600" cy="4021592"/>
          </a:xfrm>
        </p:spPr>
        <p:txBody>
          <a:bodyPr>
            <a:normAutofit lnSpcReduction="10000"/>
          </a:bodyPr>
          <a:lstStyle/>
          <a:p>
            <a:r>
              <a:rPr lang="en-US" dirty="0"/>
              <a:t>Focus of Weed Management Plans</a:t>
            </a:r>
          </a:p>
          <a:p>
            <a:pPr lvl="1"/>
            <a:r>
              <a:rPr lang="en-US" dirty="0"/>
              <a:t>Minimize disturbances that provide a selective advantage for weeds.</a:t>
            </a:r>
          </a:p>
          <a:p>
            <a:pPr lvl="1"/>
            <a:endParaRPr lang="en-US" dirty="0"/>
          </a:p>
          <a:p>
            <a:r>
              <a:rPr lang="en-US" dirty="0"/>
              <a:t>Goal to accomplish</a:t>
            </a:r>
          </a:p>
          <a:p>
            <a:pPr lvl="1"/>
            <a:r>
              <a:rPr lang="en-US" dirty="0"/>
              <a:t>Diversify the type and timing of disturbance as to not consistently select for a particular weed species</a:t>
            </a:r>
          </a:p>
        </p:txBody>
      </p:sp>
    </p:spTree>
    <p:extLst>
      <p:ext uri="{BB962C8B-B14F-4D97-AF65-F5344CB8AC3E}">
        <p14:creationId xmlns:p14="http://schemas.microsoft.com/office/powerpoint/2010/main" val="9698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i="1" dirty="0"/>
              <a:t>Assessment and Monitoring for Weed Management</a:t>
            </a:r>
          </a:p>
        </p:txBody>
      </p:sp>
      <p:sp>
        <p:nvSpPr>
          <p:cNvPr id="6" name="Content Placeholder 5"/>
          <p:cNvSpPr>
            <a:spLocks noGrp="1"/>
          </p:cNvSpPr>
          <p:nvPr>
            <p:ph idx="1"/>
          </p:nvPr>
        </p:nvSpPr>
        <p:spPr>
          <a:xfrm>
            <a:off x="838200" y="3023117"/>
            <a:ext cx="10515600" cy="3153845"/>
          </a:xfrm>
        </p:spPr>
        <p:txBody>
          <a:bodyPr/>
          <a:lstStyle/>
          <a:p>
            <a:pPr marL="0" indent="0">
              <a:buNone/>
            </a:pPr>
            <a:r>
              <a:rPr lang="en-US" sz="8000" dirty="0"/>
              <a:t>“ You can’t manage what you don’t measure” </a:t>
            </a:r>
          </a:p>
          <a:p>
            <a:pPr marL="0" indent="0">
              <a:buNone/>
            </a:pPr>
            <a:r>
              <a:rPr lang="en-US" dirty="0"/>
              <a:t>- </a:t>
            </a:r>
            <a:r>
              <a:rPr lang="en-US" i="1" dirty="0"/>
              <a:t>anonymous</a:t>
            </a:r>
          </a:p>
        </p:txBody>
      </p:sp>
    </p:spTree>
    <p:extLst>
      <p:ext uri="{BB962C8B-B14F-4D97-AF65-F5344CB8AC3E}">
        <p14:creationId xmlns:p14="http://schemas.microsoft.com/office/powerpoint/2010/main" val="1894698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Assessment and Monitoring for Weed Management</a:t>
            </a:r>
            <a:endParaRPr lang="en-US" dirty="0"/>
          </a:p>
        </p:txBody>
      </p:sp>
      <p:sp>
        <p:nvSpPr>
          <p:cNvPr id="3" name="Content Placeholder 2"/>
          <p:cNvSpPr>
            <a:spLocks noGrp="1"/>
          </p:cNvSpPr>
          <p:nvPr>
            <p:ph idx="1"/>
          </p:nvPr>
        </p:nvSpPr>
        <p:spPr/>
        <p:txBody>
          <a:bodyPr/>
          <a:lstStyle/>
          <a:p>
            <a:r>
              <a:rPr lang="en-US" dirty="0"/>
              <a:t>Assessment</a:t>
            </a:r>
          </a:p>
          <a:p>
            <a:pPr lvl="1"/>
            <a:r>
              <a:rPr lang="en-US" dirty="0"/>
              <a:t>Site Condition at that point in time</a:t>
            </a:r>
          </a:p>
          <a:p>
            <a:pPr lvl="1"/>
            <a:r>
              <a:rPr lang="en-US" dirty="0"/>
              <a:t>Plant communities</a:t>
            </a:r>
          </a:p>
          <a:p>
            <a:pPr lvl="2"/>
            <a:r>
              <a:rPr lang="en-US" dirty="0"/>
              <a:t>Primary and Secondary</a:t>
            </a:r>
          </a:p>
          <a:p>
            <a:pPr lvl="2"/>
            <a:r>
              <a:rPr lang="en-US" dirty="0"/>
              <a:t>Diversity ( Mono-culture)</a:t>
            </a:r>
          </a:p>
          <a:p>
            <a:pPr lvl="2"/>
            <a:r>
              <a:rPr lang="en-US" dirty="0"/>
              <a:t>Understory growth</a:t>
            </a:r>
          </a:p>
          <a:p>
            <a:pPr lvl="2"/>
            <a:endParaRPr lang="en-US" dirty="0"/>
          </a:p>
          <a:p>
            <a:r>
              <a:rPr lang="en-US" dirty="0"/>
              <a:t>Monitoring</a:t>
            </a:r>
          </a:p>
          <a:p>
            <a:pPr lvl="1"/>
            <a:r>
              <a:rPr lang="en-US" dirty="0"/>
              <a:t>Orderly collection, analysis, and interpretation of resource data to evaluate progress toward management objectives</a:t>
            </a:r>
          </a:p>
          <a:p>
            <a:pPr lvl="1"/>
            <a:r>
              <a:rPr lang="en-US" dirty="0"/>
              <a:t>Long term</a:t>
            </a:r>
          </a:p>
          <a:p>
            <a:pPr lvl="2"/>
            <a:endParaRPr lang="en-US" dirty="0"/>
          </a:p>
          <a:p>
            <a:pPr lvl="1"/>
            <a:endParaRPr lang="en-US" dirty="0"/>
          </a:p>
        </p:txBody>
      </p:sp>
    </p:spTree>
    <p:extLst>
      <p:ext uri="{BB962C8B-B14F-4D97-AF65-F5344CB8AC3E}">
        <p14:creationId xmlns:p14="http://schemas.microsoft.com/office/powerpoint/2010/main" val="295288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Data Collection Strategies</a:t>
            </a:r>
          </a:p>
        </p:txBody>
      </p:sp>
      <p:sp>
        <p:nvSpPr>
          <p:cNvPr id="3" name="Content Placeholder 2"/>
          <p:cNvSpPr>
            <a:spLocks noGrp="1"/>
          </p:cNvSpPr>
          <p:nvPr>
            <p:ph idx="1"/>
          </p:nvPr>
        </p:nvSpPr>
        <p:spPr/>
        <p:txBody>
          <a:bodyPr>
            <a:normAutofit fontScale="92500" lnSpcReduction="20000"/>
          </a:bodyPr>
          <a:lstStyle/>
          <a:p>
            <a:r>
              <a:rPr lang="en-US" dirty="0"/>
              <a:t>Survey : </a:t>
            </a:r>
          </a:p>
          <a:p>
            <a:pPr lvl="1"/>
            <a:r>
              <a:rPr lang="en-US" dirty="0"/>
              <a:t>Sampling and data collecting over large areas of a management unit </a:t>
            </a:r>
          </a:p>
          <a:p>
            <a:r>
              <a:rPr lang="en-US" dirty="0"/>
              <a:t>Inventory : </a:t>
            </a:r>
          </a:p>
          <a:p>
            <a:pPr lvl="1"/>
            <a:r>
              <a:rPr lang="en-US" dirty="0"/>
              <a:t>Cataloguing of an entire management area. Due to expense it is common to inventory small units.</a:t>
            </a:r>
          </a:p>
          <a:p>
            <a:r>
              <a:rPr lang="en-US" dirty="0"/>
              <a:t>Monitoring :</a:t>
            </a:r>
          </a:p>
          <a:p>
            <a:pPr lvl="1"/>
            <a:r>
              <a:rPr lang="en-US" dirty="0"/>
              <a:t>Collection and analysis over time. </a:t>
            </a:r>
          </a:p>
          <a:p>
            <a:pPr lvl="2"/>
            <a:r>
              <a:rPr lang="en-US" dirty="0"/>
              <a:t>Weed pressure, population, treatments and treatment area, and impacts of management practices</a:t>
            </a:r>
          </a:p>
          <a:p>
            <a:r>
              <a:rPr lang="en-US" dirty="0"/>
              <a:t>Weed Mapping :</a:t>
            </a:r>
          </a:p>
          <a:p>
            <a:pPr lvl="1"/>
            <a:r>
              <a:rPr lang="en-US" dirty="0"/>
              <a:t>Describes many activities where spatial data of weed populations is gathered and analyzed. </a:t>
            </a:r>
          </a:p>
          <a:p>
            <a:pPr lvl="1"/>
            <a:r>
              <a:rPr lang="en-US" dirty="0"/>
              <a:t>A weed map is then created to identify a varying vegetation across a landscape.</a:t>
            </a:r>
          </a:p>
        </p:txBody>
      </p:sp>
    </p:spTree>
    <p:extLst>
      <p:ext uri="{BB962C8B-B14F-4D97-AF65-F5344CB8AC3E}">
        <p14:creationId xmlns:p14="http://schemas.microsoft.com/office/powerpoint/2010/main" val="1419515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2561</TotalTime>
  <Words>1086</Words>
  <Application>Microsoft Office PowerPoint</Application>
  <PresentationFormat>Widescreen</PresentationFormat>
  <Paragraphs>138</Paragraphs>
  <Slides>18</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Sweetwater Co Weed and Pest</vt:lpstr>
      <vt:lpstr>PowerPoint Presentation</vt:lpstr>
      <vt:lpstr>Weed Management Plans 101</vt:lpstr>
      <vt:lpstr>Weed Ecology</vt:lpstr>
      <vt:lpstr>Adaptive Mechanisms</vt:lpstr>
      <vt:lpstr>“Weedy environments are often, but not always, heavily impacted by human activities”</vt:lpstr>
      <vt:lpstr>Assessment and Monitoring for Weed Management</vt:lpstr>
      <vt:lpstr>Assessment and Monitoring for Weed Management</vt:lpstr>
      <vt:lpstr>Data Collection Strategies</vt:lpstr>
      <vt:lpstr>Areas of Emphasis for Weed Mapping</vt:lpstr>
      <vt:lpstr>Eden Valley Reservoir</vt:lpstr>
      <vt:lpstr>Eden Valley Reservoir</vt:lpstr>
      <vt:lpstr>Weed Management</vt:lpstr>
      <vt:lpstr>“ An ounce of prevention  is worth a pound of cure”</vt:lpstr>
      <vt:lpstr>Sugar Loaf Basin – Flaming Gorge Released June 23rd 2011</vt:lpstr>
      <vt:lpstr>Bone Draw 2014 &amp; 2015</vt:lpstr>
      <vt:lpstr>Bone Draw 2016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Sweetwater Co Weed and Pest</dc:title>
  <dc:creator>Dan Madsen</dc:creator>
  <cp:lastModifiedBy>Dan Madsen</cp:lastModifiedBy>
  <cp:revision>51</cp:revision>
  <dcterms:created xsi:type="dcterms:W3CDTF">2017-03-20T13:53:43Z</dcterms:created>
  <dcterms:modified xsi:type="dcterms:W3CDTF">2017-04-18T14:56:47Z</dcterms:modified>
</cp:coreProperties>
</file>