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25"/>
  </p:notesMasterIdLst>
  <p:sldIdLst>
    <p:sldId id="257" r:id="rId3"/>
    <p:sldId id="259" r:id="rId4"/>
    <p:sldId id="258" r:id="rId5"/>
    <p:sldId id="263" r:id="rId6"/>
    <p:sldId id="262" r:id="rId7"/>
    <p:sldId id="264" r:id="rId8"/>
    <p:sldId id="265" r:id="rId9"/>
    <p:sldId id="266" r:id="rId10"/>
    <p:sldId id="267" r:id="rId11"/>
    <p:sldId id="270" r:id="rId12"/>
    <p:sldId id="282" r:id="rId13"/>
    <p:sldId id="271" r:id="rId14"/>
    <p:sldId id="273" r:id="rId15"/>
    <p:sldId id="274" r:id="rId16"/>
    <p:sldId id="275" r:id="rId17"/>
    <p:sldId id="276" r:id="rId18"/>
    <p:sldId id="279" r:id="rId19"/>
    <p:sldId id="280" r:id="rId20"/>
    <p:sldId id="278" r:id="rId21"/>
    <p:sldId id="277" r:id="rId22"/>
    <p:sldId id="261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6A2E0-8D81-4FBE-8FED-821AE2F1AAB3}" type="datetimeFigureOut">
              <a:rPr lang="en-US" smtClean="0"/>
              <a:t>4/21/2017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D949-1309-4A0D-92E4-5E80E51A9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12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42306-C595-4C78-AD9B-36284E4ED53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584235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the native</a:t>
            </a:r>
            <a:r>
              <a:rPr lang="en-US" baseline="0" dirty="0" smtClean="0"/>
              <a:t> vegetation adjacent to a heavily cheat grass infested pasture – sometimes it’s an uphill battle but every little bit of successful reclamation helps.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2D247-FE67-4647-A9AE-FAA4EFAAB7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08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few slides will</a:t>
            </a:r>
            <a:r>
              <a:rPr lang="en-US" baseline="0" dirty="0" smtClean="0"/>
              <a:t> discuss some weed treatments and management practices.  </a:t>
            </a:r>
            <a:r>
              <a:rPr lang="en-US" dirty="0" smtClean="0"/>
              <a:t>Cheat grass treatment – left side</a:t>
            </a:r>
            <a:r>
              <a:rPr lang="en-US" baseline="0" dirty="0" smtClean="0"/>
              <a:t> – untreated, right side treated.  This was conducted around a sage grouse </a:t>
            </a:r>
            <a:r>
              <a:rPr lang="en-US" baseline="0" dirty="0" err="1" smtClean="0"/>
              <a:t>lek</a:t>
            </a:r>
            <a:r>
              <a:rPr lang="en-US" baseline="0" dirty="0" smtClean="0"/>
              <a:t> to enhance habitat.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2D247-FE67-4647-A9AE-FAA4EFAAB7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0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It’s important to provide our field employees with some weed id training.  This training helps identify weed issues in the field – it’s like having 300 weed managers in the field every day!  Employees are provided a weed ID handbook.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2D247-FE67-4647-A9AE-FAA4EFAAB7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70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weed management in oil and gas – there are always challenges – certain areas require more monitoring than others – such as roadways that can be corridors for weed seeds.  Livestock can also cause pressure on newly reclaimed areas – such as is shown here on this newly establishing pipeline and they can also transport weeds from place to place.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2D247-FE67-4647-A9AE-FAA4EFAAB7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93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Anadarko has treated over 10,000 acres in the Fortification Creek</a:t>
            </a:r>
            <a:r>
              <a:rPr lang="en-US" baseline="0" dirty="0" smtClean="0"/>
              <a:t> Special Management Area – to provide enhanced  habitat for the local elk herd and sage grouse while developing natural gas in the management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2D247-FE67-4647-A9AE-FAA4EFAAB7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97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1pPr>
            <a:lvl2pPr marL="742950" indent="-285750"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2pPr>
            <a:lvl3pPr marL="1143000" indent="-228600"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3pPr>
            <a:lvl4pPr marL="1600200" indent="-228600"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4pPr>
            <a:lvl5pPr marL="2057400" indent="-228600"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05A88"/>
                </a:solidFill>
                <a:latin typeface="Articulate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05A88"/>
                </a:solidFill>
                <a:latin typeface="Articulate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05A88"/>
                </a:solidFill>
                <a:latin typeface="Articulate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05A88"/>
                </a:solidFill>
                <a:latin typeface="Articulate" pitchFamily="2" charset="0"/>
              </a:defRPr>
            </a:lvl9pPr>
          </a:lstStyle>
          <a:p>
            <a:pPr eaLnBrk="1" hangingPunct="1"/>
            <a:fld id="{1B1F4C9D-6BC9-49FD-A2AF-44B9DF27063A}" type="slidenum"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22</a:t>
            </a:fld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424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Reclamation</a:t>
            </a:r>
            <a:r>
              <a:rPr lang="en-US" baseline="0" dirty="0" smtClean="0"/>
              <a:t> and weed management start long before any disturbance.  This shows 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2D247-FE67-4647-A9AE-FAA4EFAAB7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9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topography to wildlife – each site is treated on</a:t>
            </a:r>
            <a:r>
              <a:rPr lang="en-US" baseline="0" dirty="0" smtClean="0"/>
              <a:t> an individual basis – there are many more factors than just topography/reclamation &amp; wildlife that goes into the decision to drill a well or place a pipeline or facility.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2D247-FE67-4647-A9AE-FAA4EFAAB7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94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identify issues early on in the development process.  If we can’t avoid them we address them early.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2D247-FE67-4647-A9AE-FAA4EFAAB7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84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of GIS</a:t>
            </a:r>
            <a:r>
              <a:rPr lang="en-US" baseline="0" dirty="0" smtClean="0"/>
              <a:t> weed information is very helpful in our planning stages.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2D247-FE67-4647-A9AE-FAA4EFAAB7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36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Once our development is approved – we look for ways to continue</a:t>
            </a:r>
            <a:r>
              <a:rPr lang="en-US" baseline="0" dirty="0" smtClean="0"/>
              <a:t> to reduce our footprint.  These photos show a corridor to a well – this is the road, power (underground) and water and gas lines all in one.  The entire disturbance is then reseeded and just a two track remains for the well access.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2D247-FE67-4647-A9AE-FAA4EFAAB7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3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</a:t>
            </a:r>
            <a:r>
              <a:rPr lang="en-US" baseline="0" dirty="0" smtClean="0"/>
              <a:t> the successful interim reclamation leaving only a small area </a:t>
            </a:r>
            <a:r>
              <a:rPr lang="en-US" baseline="0" dirty="0" err="1" smtClean="0"/>
              <a:t>unreclaimed</a:t>
            </a:r>
            <a:r>
              <a:rPr lang="en-US" baseline="0" dirty="0" smtClean="0"/>
              <a:t> for the life of the well production.   By reclaiming quickly – there is little opportunity for weeds to become established, the desirable (in this case native) vegetation will keep weed problems to a minimum.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2D247-FE67-4647-A9AE-FAA4EFAAB7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74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1pPr>
            <a:lvl2pPr marL="742950" indent="-285750"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2pPr>
            <a:lvl3pPr marL="1143000" indent="-228600"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3pPr>
            <a:lvl4pPr marL="1600200" indent="-228600"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4pPr>
            <a:lvl5pPr marL="2057400" indent="-228600"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05A88"/>
                </a:solidFill>
                <a:latin typeface="Articulate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05A88"/>
                </a:solidFill>
                <a:latin typeface="Articulate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05A88"/>
                </a:solidFill>
                <a:latin typeface="Articulate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05A88"/>
                </a:solidFill>
                <a:latin typeface="Articulate" pitchFamily="2" charset="0"/>
              </a:defRPr>
            </a:lvl9pPr>
          </a:lstStyle>
          <a:p>
            <a:pPr eaLnBrk="1" hangingPunct="1"/>
            <a:fld id="{0E44E6B8-58C6-4178-B03D-219706174C32}" type="slidenum"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12</a:t>
            </a:fld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While all seed is certified weed free, we also strive to use mixes with little to no cheat grass (which has become a large problem in the Powder River Basin).</a:t>
            </a:r>
          </a:p>
        </p:txBody>
      </p:sp>
    </p:spTree>
    <p:extLst>
      <p:ext uri="{BB962C8B-B14F-4D97-AF65-F5344CB8AC3E}">
        <p14:creationId xmlns:p14="http://schemas.microsoft.com/office/powerpoint/2010/main" val="3102194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Shows how quickly a very steep site can be stabilized.</a:t>
            </a:r>
            <a:r>
              <a:rPr lang="en-US" baseline="0" dirty="0" smtClean="0"/>
              <a:t>  This location has not been drilled yet, however the stabilization and temporary seeding is already in place to protect the fragile soils.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2D247-FE67-4647-A9AE-FAA4EFAAB7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3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60" name="Picture 8" descr="master pag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68288" y="2336800"/>
            <a:ext cx="7772400" cy="2266950"/>
          </a:xfrm>
        </p:spPr>
        <p:txBody>
          <a:bodyPr anchor="ctr" anchorCtr="1"/>
          <a:lstStyle>
            <a:lvl1pPr>
              <a:defRPr sz="4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9875" y="4597400"/>
            <a:ext cx="5411788" cy="1905000"/>
          </a:xfrm>
        </p:spPr>
        <p:txBody>
          <a:bodyPr anchor="ctr"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3234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2E68B9-7A38-4E4F-9688-9E8C4AAE1AB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1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0"/>
            <a:ext cx="2151062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988" y="0"/>
            <a:ext cx="630555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AE8EBE-C580-44B0-82DB-55F79539F91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924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850" y="0"/>
            <a:ext cx="7423150" cy="995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4988" y="1541463"/>
            <a:ext cx="3960812" cy="4630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41463"/>
            <a:ext cx="3960813" cy="4630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12188" y="6532563"/>
            <a:ext cx="531812" cy="325437"/>
          </a:xfrm>
        </p:spPr>
        <p:txBody>
          <a:bodyPr/>
          <a:lstStyle>
            <a:lvl1pPr>
              <a:defRPr/>
            </a:lvl1pPr>
          </a:lstStyle>
          <a:p>
            <a:fld id="{0208DE7F-8FF2-42FB-A9BA-A556C285D0D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86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"/>
          <p:cNvGrpSpPr>
            <a:grpSpLocks noChangeAspect="1"/>
          </p:cNvGrpSpPr>
          <p:nvPr userDrawn="1"/>
        </p:nvGrpSpPr>
        <p:grpSpPr bwMode="auto">
          <a:xfrm>
            <a:off x="6513513" y="113538"/>
            <a:ext cx="228600" cy="165100"/>
            <a:chOff x="4098" y="69"/>
            <a:chExt cx="159" cy="115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3">
              <a:lum bright="1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8" y="69"/>
              <a:ext cx="93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3">
              <a:lum bright="1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" y="69"/>
              <a:ext cx="93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 Box 7"/>
          <p:cNvSpPr txBox="1">
            <a:spLocks noChangeArrowheads="1"/>
          </p:cNvSpPr>
          <p:nvPr userDrawn="1"/>
        </p:nvSpPr>
        <p:spPr bwMode="auto">
          <a:xfrm>
            <a:off x="6720228" y="71698"/>
            <a:ext cx="22663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Franklin Gothic Medium" pitchFamily="34" charset="0"/>
              </a:defRPr>
            </a:lvl1pPr>
            <a:lvl2pPr marL="742950" indent="-285750">
              <a:defRPr>
                <a:latin typeface="Franklin Gothic Medium" pitchFamily="34" charset="0"/>
              </a:defRPr>
            </a:lvl2pPr>
            <a:lvl3pPr marL="1143000" indent="-228600">
              <a:defRPr>
                <a:latin typeface="Franklin Gothic Medium" pitchFamily="34" charset="0"/>
              </a:defRPr>
            </a:lvl3pPr>
            <a:lvl4pPr marL="1600200" indent="-228600">
              <a:defRPr>
                <a:latin typeface="Franklin Gothic Medium" pitchFamily="34" charset="0"/>
              </a:defRPr>
            </a:lvl4pPr>
            <a:lvl5pPr marL="2057400" indent="-228600">
              <a:defRPr>
                <a:latin typeface="Franklin Gothic Medium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Franklin Gothic Medium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Franklin Gothic Medium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Franklin Gothic Medium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Franklin Gothic Medium" pitchFamily="34" charset="0"/>
              </a:defRPr>
            </a:lvl9pPr>
          </a:lstStyle>
          <a:p>
            <a:pPr lvl="0" algn="l"/>
            <a:r>
              <a:rPr lang="en-US" sz="1000" dirty="0" smtClean="0"/>
              <a:t>www.anadarko.com | NYSE: APC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239493" y="4181275"/>
            <a:ext cx="4692032" cy="13620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>
              <a:defRPr kumimoji="0" lang="en-US" sz="3200" i="0" u="none" strike="noStrike" kern="1200" cap="all" spc="0" normalizeH="0" baseline="0" dirty="0">
                <a:ln w="12700">
                  <a:solidFill>
                    <a:srgbClr val="003F92">
                      <a:lumMod val="60000"/>
                      <a:lumOff val="40000"/>
                    </a:srgbClr>
                  </a:solidFill>
                </a:ln>
                <a:gradFill flip="none">
                  <a:gsLst>
                    <a:gs pos="0">
                      <a:srgbClr val="3AAFFF"/>
                    </a:gs>
                    <a:gs pos="100000">
                      <a:srgbClr val="2583FF"/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ea typeface="+mj-ea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477639" y="5545781"/>
            <a:ext cx="4215740" cy="486888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Box 3"/>
          <p:cNvSpPr txBox="1">
            <a:spLocks noChangeArrowheads="1"/>
          </p:cNvSpPr>
          <p:nvPr userDrawn="1"/>
        </p:nvSpPr>
        <p:spPr bwMode="auto">
          <a:xfrm>
            <a:off x="4219730" y="3618867"/>
            <a:ext cx="47069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Franklin Gothic Medium" pitchFamily="34" charset="0"/>
              </a:defRPr>
            </a:lvl1pPr>
            <a:lvl2pPr marL="742950" indent="-285750">
              <a:defRPr>
                <a:latin typeface="Franklin Gothic Medium" pitchFamily="34" charset="0"/>
              </a:defRPr>
            </a:lvl2pPr>
            <a:lvl3pPr marL="1143000" indent="-228600">
              <a:defRPr>
                <a:latin typeface="Franklin Gothic Medium" pitchFamily="34" charset="0"/>
              </a:defRPr>
            </a:lvl3pPr>
            <a:lvl4pPr marL="1600200" indent="-228600">
              <a:defRPr>
                <a:latin typeface="Franklin Gothic Medium" pitchFamily="34" charset="0"/>
              </a:defRPr>
            </a:lvl4pPr>
            <a:lvl5pPr marL="2057400" indent="-228600">
              <a:defRPr>
                <a:latin typeface="Franklin Gothic Medium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Franklin Gothic Medium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Franklin Gothic Medium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Franklin Gothic Medium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Franklin Gothic Medium" pitchFamily="34" charset="0"/>
              </a:defRPr>
            </a:lvl9pPr>
          </a:lstStyle>
          <a:p>
            <a:pPr lvl="0" algn="ctr"/>
            <a:r>
              <a:rPr lang="en-US" dirty="0"/>
              <a:t>ANADARKO PETROLEUM CORPORATION</a:t>
            </a:r>
          </a:p>
        </p:txBody>
      </p:sp>
    </p:spTree>
    <p:extLst>
      <p:ext uri="{BB962C8B-B14F-4D97-AF65-F5344CB8AC3E}">
        <p14:creationId xmlns:p14="http://schemas.microsoft.com/office/powerpoint/2010/main" val="857970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2400" b="1" dirty="0" smtClean="0">
                <a:solidFill>
                  <a:srgbClr val="003F9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5pPr>
              <a:buClr>
                <a:schemeClr val="accent1"/>
              </a:buClr>
              <a:defRPr sz="12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8A86F-2E54-411B-AD25-2C4D6260E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199" y="6489700"/>
            <a:ext cx="3690257" cy="252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i="0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943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0095" y="3730006"/>
            <a:ext cx="5367645" cy="13620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kumimoji="0" lang="en-US" sz="3200" i="0" u="none" strike="noStrike" kern="1200" cap="all" spc="0" normalizeH="0" baseline="0">
                <a:ln w="12700">
                  <a:solidFill>
                    <a:srgbClr val="003F92">
                      <a:lumMod val="60000"/>
                      <a:lumOff val="40000"/>
                    </a:srgbClr>
                  </a:solidFill>
                </a:ln>
                <a:gradFill flip="none">
                  <a:gsLst>
                    <a:gs pos="0">
                      <a:srgbClr val="3AAFFF"/>
                    </a:gs>
                    <a:gs pos="100000">
                      <a:srgbClr val="2583FF"/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ea typeface="+mj-ea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0095" y="2375065"/>
            <a:ext cx="5343896" cy="1188328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0435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575" y="1116013"/>
            <a:ext cx="4348163" cy="51847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138" y="1116013"/>
            <a:ext cx="4348162" cy="51847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44800-2C68-4541-AA73-65B116E22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199" y="6489700"/>
            <a:ext cx="3690257" cy="252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i="0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87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20323"/>
            <a:ext cx="4040188" cy="63976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60084"/>
            <a:ext cx="4040188" cy="459318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20323"/>
            <a:ext cx="4041775" cy="63976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60084"/>
            <a:ext cx="4041775" cy="459318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9ADD9-7AA1-47CB-B11F-DCF932F6E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199" y="6489700"/>
            <a:ext cx="3690257" cy="252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i="0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FECA9-28B5-42F4-BBD5-822166C7A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199" y="6489700"/>
            <a:ext cx="3690257" cy="252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i="0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647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FC380-6B5D-4879-8D50-5EF052E0A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199" y="6489700"/>
            <a:ext cx="3690257" cy="252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i="0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386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81F2E8-29F5-4F6C-B2BF-1B2DE74A970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1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97790-D403-4A53-A741-03A3E22BB2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199" y="6489700"/>
            <a:ext cx="3690257" cy="252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i="0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18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79D5B-728D-45F7-B78A-FBD125911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199" y="6489700"/>
            <a:ext cx="3690257" cy="252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i="0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271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E4917-3863-40A3-9240-5518A6A14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199" y="6489700"/>
            <a:ext cx="3690257" cy="252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i="0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863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2125" y="71438"/>
            <a:ext cx="2228850" cy="6229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5575" y="71438"/>
            <a:ext cx="6534150" cy="6229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23AD-1C84-427A-BD70-6C0DE6A29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199" y="6489700"/>
            <a:ext cx="3690257" cy="252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i="0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82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714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5575" y="1116013"/>
            <a:ext cx="4348163" cy="5184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56138" y="1116013"/>
            <a:ext cx="4348162" cy="51847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A45EE-CE08-4510-862A-9954A695DA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199" y="6489700"/>
            <a:ext cx="3690257" cy="252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i="0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244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649967-5175-4379-8AAD-0C60F72A151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41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988" y="1541463"/>
            <a:ext cx="3960812" cy="4630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41463"/>
            <a:ext cx="3960813" cy="4630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7B6204-74F8-4503-8E4D-59B625F8E8D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7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7D6096-93E3-46F2-8AC0-FEC38B891A3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30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4BCBA4-37E3-4164-BA22-91D0DD6F5CB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635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5FA659-69A5-42B2-8C9F-807D720EE86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12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8635CA3-81D1-4E43-8067-EF28B5A2F85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770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586984-90D5-458F-8B36-93AD63D31AD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80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720850" y="0"/>
            <a:ext cx="7423150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9" tIns="45711" rIns="91419" bIns="457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988" y="1541463"/>
            <a:ext cx="8074025" cy="463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9" tIns="45711" rIns="91419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2188" y="6532563"/>
            <a:ext cx="531812" cy="32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9" tIns="45711" rIns="91419" bIns="45711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buClrTx/>
              <a:buSzTx/>
              <a:buFontTx/>
              <a:buNone/>
              <a:defRPr sz="13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Aft>
                <a:spcPct val="0"/>
              </a:spcAft>
            </a:pPr>
            <a:fld id="{849F06FB-FA01-4683-9A6F-209ECE364C26}" type="slidenum">
              <a:rPr lang="en-US" altLang="en-US">
                <a:solidFill>
                  <a:srgbClr val="FFFFFF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73740" name="Picture 12" descr="master page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01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915988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anose="020B0A04020102020204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anose="020B0A04020102020204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anose="020B0A04020102020204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anose="020B0A04020102020204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anose="020B0A04020102020204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anose="020B0A04020102020204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anose="020B0A04020102020204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anose="020B0A04020102020204" pitchFamily="34" charset="0"/>
        </a:defRPr>
      </a:lvl9pPr>
    </p:titleStyle>
    <p:bodyStyle>
      <a:lvl1pPr marL="344488" indent="-344488" algn="l" defTabSz="915988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l"/>
        <a:defRPr sz="2300" b="1" kern="1200">
          <a:solidFill>
            <a:srgbClr val="333399"/>
          </a:solidFill>
          <a:latin typeface="+mn-lt"/>
          <a:ea typeface="+mn-ea"/>
          <a:cs typeface="+mn-cs"/>
        </a:defRPr>
      </a:lvl1pPr>
      <a:lvl2pPr marL="742950" indent="-285750" algn="l" defTabSz="915988" rtl="0" fontAlgn="base">
        <a:spcBef>
          <a:spcPct val="20000"/>
        </a:spcBef>
        <a:spcAft>
          <a:spcPct val="0"/>
        </a:spcAft>
        <a:buClr>
          <a:srgbClr val="042A96"/>
        </a:buClr>
        <a:buSzPct val="15000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30188" algn="l" defTabSz="915988" rtl="0" fontAlgn="base">
        <a:spcBef>
          <a:spcPct val="20000"/>
        </a:spcBef>
        <a:spcAft>
          <a:spcPct val="0"/>
        </a:spcAft>
        <a:buClr>
          <a:schemeClr val="bg2"/>
        </a:buClr>
        <a:buSzPct val="15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988" indent="-230188" algn="l" defTabSz="915988" rtl="0" fontAlgn="base">
        <a:spcBef>
          <a:spcPct val="20000"/>
        </a:spcBef>
        <a:spcAft>
          <a:spcPct val="0"/>
        </a:spcAft>
        <a:buClr>
          <a:srgbClr val="042A96"/>
        </a:buClr>
        <a:buSzPct val="15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40110" y="6512530"/>
            <a:ext cx="8863780" cy="2293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0"/>
          </a:p>
        </p:txBody>
      </p:sp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497638"/>
            <a:ext cx="304482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 userDrawn="1"/>
        </p:nvSpPr>
        <p:spPr>
          <a:xfrm>
            <a:off x="139700" y="2951163"/>
            <a:ext cx="8864600" cy="353853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0"/>
          </a:p>
        </p:txBody>
      </p:sp>
      <p:sp>
        <p:nvSpPr>
          <p:cNvPr id="103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155575" y="1116013"/>
            <a:ext cx="88487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6" name="Title Placeholder 20"/>
          <p:cNvSpPr>
            <a:spLocks noGrp="1"/>
          </p:cNvSpPr>
          <p:nvPr>
            <p:ph type="title"/>
          </p:nvPr>
        </p:nvSpPr>
        <p:spPr bwMode="auto">
          <a:xfrm>
            <a:off x="155575" y="71438"/>
            <a:ext cx="8915400" cy="10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6826250" y="64373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i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D2EA997-EA4D-472C-9554-D22E47C48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55575" y="92600"/>
            <a:ext cx="8848726" cy="255184"/>
            <a:chOff x="0" y="0"/>
            <a:chExt cx="9144000" cy="255184"/>
          </a:xfrm>
          <a:gradFill>
            <a:gsLst>
              <a:gs pos="0">
                <a:srgbClr val="3AAFFF"/>
              </a:gs>
              <a:gs pos="99000">
                <a:srgbClr val="F2F2F2">
                  <a:lumMod val="25000"/>
                </a:srgbClr>
              </a:gs>
            </a:gsLst>
            <a:lin ang="5400000" scaled="0"/>
          </a:gradFill>
        </p:grpSpPr>
        <p:sp>
          <p:nvSpPr>
            <p:cNvPr id="23" name="Rectangle 22"/>
            <p:cNvSpPr/>
            <p:nvPr/>
          </p:nvSpPr>
          <p:spPr>
            <a:xfrm>
              <a:off x="0" y="0"/>
              <a:ext cx="9144000" cy="213852"/>
            </a:xfrm>
            <a:prstGeom prst="rect">
              <a:avLst/>
            </a:prstGeom>
            <a:gradFill>
              <a:gsLst>
                <a:gs pos="0">
                  <a:srgbClr val="47E0FF"/>
                </a:gs>
                <a:gs pos="97000">
                  <a:srgbClr val="0070C0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104160"/>
              <a:ext cx="9144000" cy="109728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0" y="236896"/>
              <a:ext cx="9144000" cy="18288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" name="TextBox 28"/>
          <p:cNvSpPr txBox="1">
            <a:spLocks noChangeArrowheads="1"/>
          </p:cNvSpPr>
          <p:nvPr userDrawn="1"/>
        </p:nvSpPr>
        <p:spPr bwMode="auto">
          <a:xfrm>
            <a:off x="7297738" y="80963"/>
            <a:ext cx="170021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rPr>
              <a:t>www.anadarko.com  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|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rPr>
              <a:t>   NYSE: APC</a:t>
            </a:r>
          </a:p>
        </p:txBody>
      </p:sp>
      <p:sp>
        <p:nvSpPr>
          <p:cNvPr id="31" name="Chevron 30"/>
          <p:cNvSpPr/>
          <p:nvPr userDrawn="1"/>
        </p:nvSpPr>
        <p:spPr>
          <a:xfrm>
            <a:off x="7131415" y="111125"/>
            <a:ext cx="141288" cy="176213"/>
          </a:xfrm>
          <a:prstGeom prst="chevron">
            <a:avLst>
              <a:gd name="adj" fmla="val 50000"/>
            </a:avLst>
          </a:prstGeom>
          <a:solidFill>
            <a:srgbClr val="47E0FF">
              <a:lumMod val="60000"/>
              <a:lumOff val="40000"/>
              <a:alpha val="45098"/>
            </a:srgbClr>
          </a:solidFill>
          <a:ln w="31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Chevron 31"/>
          <p:cNvSpPr/>
          <p:nvPr userDrawn="1"/>
        </p:nvSpPr>
        <p:spPr>
          <a:xfrm>
            <a:off x="7012353" y="111125"/>
            <a:ext cx="142875" cy="176213"/>
          </a:xfrm>
          <a:prstGeom prst="chevron">
            <a:avLst>
              <a:gd name="adj" fmla="val 50000"/>
            </a:avLst>
          </a:prstGeom>
          <a:solidFill>
            <a:srgbClr val="47E0FF">
              <a:lumMod val="60000"/>
              <a:lumOff val="40000"/>
              <a:alpha val="45098"/>
            </a:srgbClr>
          </a:solidFill>
          <a:ln w="31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199" y="6489700"/>
            <a:ext cx="3690257" cy="252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i="0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40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  <a:cs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  <a:cs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  <a:cs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  <a:cs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ahoma" pitchFamily="34" charset="0"/>
          <a:cs typeface="Tahoma" pitchFamily="34" charset="0"/>
        </a:defRPr>
      </a:lvl9pPr>
    </p:titleStyle>
    <p:bodyStyle>
      <a:lvl1pPr marL="231775" indent="-231775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chemeClr val="accent1"/>
        </a:buClr>
        <a:buSzPct val="90000"/>
        <a:buBlip>
          <a:blip r:embed="rId15"/>
        </a:buBlip>
        <a:defRPr sz="2400" b="1">
          <a:solidFill>
            <a:srgbClr val="003F92"/>
          </a:solidFill>
          <a:latin typeface="Arial" pitchFamily="34" charset="0"/>
          <a:ea typeface="+mn-ea"/>
          <a:cs typeface="Arial" pitchFamily="34" charset="0"/>
        </a:defRPr>
      </a:lvl1pPr>
      <a:lvl2pPr marL="630238" indent="-173038" algn="l" rtl="0" eaLnBrk="0" fontAlgn="base" hangingPunct="0">
        <a:lnSpc>
          <a:spcPct val="90000"/>
        </a:lnSpc>
        <a:spcBef>
          <a:spcPts val="300"/>
        </a:spcBef>
        <a:spcAft>
          <a:spcPts val="50"/>
        </a:spcAft>
        <a:buClr>
          <a:schemeClr val="accent1"/>
        </a:buClr>
        <a:buSzPct val="80000"/>
        <a:buBlip>
          <a:blip r:embed="rId16"/>
        </a:buBlip>
        <a:defRPr sz="2000">
          <a:solidFill>
            <a:srgbClr val="404040"/>
          </a:solidFill>
          <a:latin typeface="Franklin Gothic Medium" pitchFamily="34" charset="0"/>
        </a:defRPr>
      </a:lvl2pPr>
      <a:lvl3pPr marL="973138" indent="-169863" algn="l" rtl="0" eaLnBrk="0" fontAlgn="base" hangingPunct="0">
        <a:lnSpc>
          <a:spcPct val="90000"/>
        </a:lnSpc>
        <a:spcBef>
          <a:spcPts val="300"/>
        </a:spcBef>
        <a:spcAft>
          <a:spcPct val="0"/>
        </a:spcAft>
        <a:buClr>
          <a:srgbClr val="003F92"/>
        </a:buClr>
        <a:buSzPct val="90000"/>
        <a:buFont typeface="Wingdings" pitchFamily="2" charset="2"/>
        <a:buBlip>
          <a:blip r:embed="rId17"/>
        </a:buBlip>
        <a:defRPr sz="1800" i="1">
          <a:solidFill>
            <a:srgbClr val="267BE2"/>
          </a:solidFill>
          <a:latin typeface="Trebuchet MS" pitchFamily="34" charset="0"/>
        </a:defRPr>
      </a:lvl3pPr>
      <a:lvl4pPr marL="1260475" indent="-176213" algn="l" rtl="0" eaLnBrk="0" fontAlgn="base" hangingPunct="0">
        <a:lnSpc>
          <a:spcPct val="90000"/>
        </a:lnSpc>
        <a:spcBef>
          <a:spcPts val="300"/>
        </a:spcBef>
        <a:spcAft>
          <a:spcPts val="100"/>
        </a:spcAft>
        <a:buClr>
          <a:srgbClr val="92D050"/>
        </a:buClr>
        <a:buSzPct val="80000"/>
        <a:buFont typeface="Franklin Gothic Book" pitchFamily="34" charset="0"/>
        <a:buChar char="►"/>
        <a:defRPr sz="1400" b="1">
          <a:solidFill>
            <a:srgbClr val="595959"/>
          </a:solidFill>
          <a:latin typeface="Trebuchet MS" pitchFamily="34" charset="0"/>
        </a:defRPr>
      </a:lvl4pPr>
      <a:lvl5pPr marL="1484313" indent="-166688" algn="l" rtl="0" eaLnBrk="0" fontAlgn="base" hangingPunct="0">
        <a:spcBef>
          <a:spcPts val="35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1200" b="1">
          <a:solidFill>
            <a:schemeClr val="tx1"/>
          </a:solidFill>
          <a:latin typeface="Trebuchet MS" pitchFamily="34" charset="0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>
          <a:solidFill>
            <a:schemeClr val="tx1"/>
          </a:solidFill>
          <a:latin typeface="Trebuchet MS" pitchFamily="34" charset="0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>
          <a:solidFill>
            <a:schemeClr val="tx1"/>
          </a:solidFill>
          <a:latin typeface="Trebuchet MS" pitchFamily="34" charset="0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>
          <a:solidFill>
            <a:schemeClr val="tx1"/>
          </a:solidFill>
          <a:latin typeface="Trebuchet MS" pitchFamily="34" charset="0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>
          <a:solidFill>
            <a:schemeClr val="tx1"/>
          </a:solidFill>
          <a:latin typeface="Trebuchet MS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6.pn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21674" y="3643086"/>
            <a:ext cx="8697582" cy="2591460"/>
          </a:xfrm>
        </p:spPr>
        <p:txBody>
          <a:bodyPr/>
          <a:lstStyle/>
          <a:p>
            <a:pPr algn="ctr"/>
            <a:r>
              <a:rPr lang="en-US" dirty="0" smtClean="0"/>
              <a:t>Invasive Plant Species</a:t>
            </a:r>
            <a:br>
              <a:rPr lang="en-US" dirty="0" smtClean="0"/>
            </a:br>
            <a:r>
              <a:rPr lang="en-US" dirty="0" smtClean="0"/>
              <a:t>Challenges &amp; Opportunities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i="1" dirty="0" smtClean="0"/>
              <a:t>April 25,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87" y="86236"/>
            <a:ext cx="3813878" cy="15752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20933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387" y="1401234"/>
            <a:ext cx="6802585" cy="51019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506" name="Picture 4" descr="Williams Alpha 13-14 well 9-06 (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15" y="1401234"/>
            <a:ext cx="6801554" cy="510193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 descr="Williams Draw Unit 8-23-2010 0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88" y="1401235"/>
            <a:ext cx="6802582" cy="510193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1705095" y="0"/>
            <a:ext cx="6974424" cy="1082634"/>
          </a:xfrm>
          <a:noFill/>
        </p:spPr>
        <p:txBody>
          <a:bodyPr lIns="99264" tIns="49632" rIns="99264" bIns="49632"/>
          <a:lstStyle/>
          <a:p>
            <a:r>
              <a:rPr lang="en-US" altLang="en-US" dirty="0" smtClean="0">
                <a:solidFill>
                  <a:schemeClr val="accent3"/>
                </a:solidFill>
              </a:rPr>
              <a:t>Reclamation:  The Best Defense is a Good Offense</a:t>
            </a:r>
            <a:endParaRPr lang="en-US" altLang="en-US" sz="2400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7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74" y="1381042"/>
            <a:ext cx="6728627" cy="5046470"/>
          </a:xfr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1618437" y="73152"/>
            <a:ext cx="7423150" cy="995363"/>
          </a:xfrm>
          <a:noFill/>
        </p:spPr>
        <p:txBody>
          <a:bodyPr lIns="99264" tIns="49632" rIns="99264" bIns="49632"/>
          <a:lstStyle/>
          <a:p>
            <a:r>
              <a:rPr lang="en-US" altLang="en-US" dirty="0" smtClean="0">
                <a:solidFill>
                  <a:schemeClr val="accent3"/>
                </a:solidFill>
              </a:rPr>
              <a:t>Reclamation:  The Best Defense is a Good Offense</a:t>
            </a:r>
            <a:endParaRPr lang="en-US" altLang="en-US" sz="2400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0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4953000" y="2970213"/>
            <a:ext cx="1042988" cy="1044575"/>
          </a:xfrm>
          <a:prstGeom prst="actionButtonBeginning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276" tIns="49638" rIns="99276" bIns="49638" anchor="ctr"/>
          <a:lstStyle>
            <a:lvl1pPr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1pPr>
            <a:lvl2pPr marL="742950" indent="-285750"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2pPr>
            <a:lvl3pPr marL="1143000" indent="-228600"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3pPr>
            <a:lvl4pPr marL="1600200" indent="-228600"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4pPr>
            <a:lvl5pPr marL="2057400" indent="-228600"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05A88"/>
                </a:solidFill>
                <a:latin typeface="Articulate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05A88"/>
                </a:solidFill>
                <a:latin typeface="Articulate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05A88"/>
                </a:solidFill>
                <a:latin typeface="Articulate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05A88"/>
                </a:solidFill>
                <a:latin typeface="Articulate" pitchFamily="2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1694145" y="525038"/>
            <a:ext cx="6791325" cy="533400"/>
          </a:xfrm>
          <a:noFill/>
        </p:spPr>
        <p:txBody>
          <a:bodyPr lIns="99264" tIns="49632" rIns="99264" bIns="49632"/>
          <a:lstStyle/>
          <a:p>
            <a:r>
              <a:rPr lang="en-US" altLang="en-US" dirty="0" smtClean="0">
                <a:solidFill>
                  <a:schemeClr val="accent3"/>
                </a:solidFill>
              </a:rPr>
              <a:t>Look For “Clean” Seed Mixes &amp; Adapted Species</a:t>
            </a:r>
            <a:endParaRPr lang="en-US" altLang="en-US" sz="2400" dirty="0" smtClean="0">
              <a:solidFill>
                <a:schemeClr val="accent3"/>
              </a:solidFill>
            </a:endParaRPr>
          </a:p>
        </p:txBody>
      </p:sp>
      <p:sp>
        <p:nvSpPr>
          <p:cNvPr id="63494" name="Rectangle 6"/>
          <p:cNvSpPr>
            <a:spLocks noGrp="1" noChangeArrowheads="1"/>
          </p:cNvSpPr>
          <p:nvPr>
            <p:ph idx="1"/>
          </p:nvPr>
        </p:nvSpPr>
        <p:spPr>
          <a:xfrm>
            <a:off x="1221906" y="1226088"/>
            <a:ext cx="7343775" cy="166180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sz="2400" b="1" dirty="0" smtClean="0"/>
              <a:t>Certified Weed Free Seed</a:t>
            </a:r>
          </a:p>
          <a:p>
            <a:pPr eaLnBrk="1" hangingPunct="1"/>
            <a:r>
              <a:rPr lang="en-US" altLang="en-US" sz="2400" b="1" dirty="0" smtClean="0"/>
              <a:t>Seed Certification/Analysis Sheets</a:t>
            </a:r>
          </a:p>
          <a:p>
            <a:pPr eaLnBrk="1" hangingPunct="1"/>
            <a:r>
              <a:rPr lang="en-US" altLang="en-US" sz="2400" b="1" dirty="0" smtClean="0"/>
              <a:t>Reduce/Eliminate Weedy Bromes</a:t>
            </a:r>
          </a:p>
          <a:p>
            <a:pPr eaLnBrk="1" hangingPunct="1"/>
            <a:r>
              <a:rPr lang="en-US" altLang="en-US" sz="2400" dirty="0" smtClean="0"/>
              <a:t>Use field data to identify successful and competitive plant species.</a:t>
            </a:r>
            <a:endParaRPr lang="en-US" altLang="en-US" sz="2400" b="1" dirty="0" smtClean="0"/>
          </a:p>
          <a:p>
            <a:pPr lvl="1" eaLnBrk="1" hangingPunct="1"/>
            <a:endParaRPr lang="en-US" altLang="en-US" b="1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 b="1" dirty="0" smtClean="0">
              <a:latin typeface="ZapfHumnst BT" pitchFamily="34" charset="0"/>
            </a:endParaRPr>
          </a:p>
        </p:txBody>
      </p:sp>
      <p:pic>
        <p:nvPicPr>
          <p:cNvPr id="63492" name="Picture 4" descr="cheatgrass-close-4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274" y="3429714"/>
            <a:ext cx="2497639" cy="3047286"/>
          </a:xfrm>
          <a:prstGeom prst="rect">
            <a:avLst/>
          </a:prstGeom>
          <a:noFill/>
          <a:ln w="15875">
            <a:solidFill>
              <a:srgbClr val="000000">
                <a:alpha val="80000"/>
              </a:srgb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5" descr="cheatgrasshe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27" y="3505364"/>
            <a:ext cx="4061931" cy="2800514"/>
          </a:xfrm>
          <a:prstGeom prst="rect">
            <a:avLst/>
          </a:prstGeom>
          <a:noFill/>
          <a:ln w="15875">
            <a:solidFill>
              <a:srgbClr val="7F7F7F">
                <a:alpha val="80000"/>
              </a:srgb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371" y="3429714"/>
            <a:ext cx="5944872" cy="330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1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3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3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3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850" y="130629"/>
            <a:ext cx="7423150" cy="995363"/>
          </a:xfrm>
        </p:spPr>
        <p:txBody>
          <a:bodyPr/>
          <a:lstStyle/>
          <a:p>
            <a:r>
              <a:rPr lang="en-US" dirty="0" smtClean="0"/>
              <a:t>Quick Stabilization is Key to Success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4DF01-6150-48D1-859B-4A7A9D9319DD}" type="slidenum">
              <a:rPr lang="en-US" smtClean="0">
                <a:solidFill>
                  <a:srgbClr val="FFFFFF"/>
                </a:solidFill>
              </a:rPr>
              <a:pPr/>
              <a:t>13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2167" y="1427745"/>
            <a:ext cx="6803406" cy="46724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167" y="1441052"/>
            <a:ext cx="6803406" cy="47764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2867" y="1427745"/>
            <a:ext cx="3571296" cy="47764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2964" y="1427745"/>
            <a:ext cx="6802609" cy="48689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21456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178" y="1396769"/>
            <a:ext cx="6833017" cy="51247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720850" y="130629"/>
            <a:ext cx="7423150" cy="995363"/>
          </a:xfrm>
        </p:spPr>
        <p:txBody>
          <a:bodyPr/>
          <a:lstStyle/>
          <a:p>
            <a:r>
              <a:rPr lang="en-US" dirty="0" smtClean="0"/>
              <a:t>Quick Stabilization is Key to Success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8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cfaber\Documents\Work Pictures\MISC-2 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034" y="1393799"/>
            <a:ext cx="6786336" cy="508975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720850" y="130629"/>
            <a:ext cx="7423150" cy="995363"/>
          </a:xfrm>
        </p:spPr>
        <p:txBody>
          <a:bodyPr/>
          <a:lstStyle/>
          <a:p>
            <a:r>
              <a:rPr lang="en-US" dirty="0" smtClean="0"/>
              <a:t>Quick Stabilization is Key to Success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20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3" name="Picture 5" descr="Coulter 4 6-21-2010 001 (2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105" y="1441787"/>
            <a:ext cx="6661120" cy="49973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4" descr="Coulter 4 6-21-2010 001 (15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105" y="1384619"/>
            <a:ext cx="6661120" cy="4997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30352" y="260350"/>
            <a:ext cx="6932383" cy="679450"/>
          </a:xfrm>
        </p:spPr>
        <p:txBody>
          <a:bodyPr/>
          <a:lstStyle/>
          <a:p>
            <a:pPr eaLnBrk="1" hangingPunct="1"/>
            <a:r>
              <a:rPr lang="en-US" dirty="0" smtClean="0"/>
              <a:t>Invasive Species Management</a:t>
            </a:r>
          </a:p>
        </p:txBody>
      </p:sp>
    </p:spTree>
    <p:extLst>
      <p:ext uri="{BB962C8B-B14F-4D97-AF65-F5344CB8AC3E}">
        <p14:creationId xmlns:p14="http://schemas.microsoft.com/office/powerpoint/2010/main" val="332058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 descr="C:\Users\cfaber\Documents\Work Pictures\WWMA pictures\weed book pic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51" y="1572945"/>
            <a:ext cx="1677101" cy="226161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bufbu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327525"/>
            <a:ext cx="2133600" cy="20256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7" descr="Leafy_Spur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457575"/>
            <a:ext cx="2255838" cy="29718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3581400"/>
            <a:ext cx="2249487" cy="25908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4" descr="scotch thistle roset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3146" r="6767" b="12225"/>
          <a:stretch>
            <a:fillRect/>
          </a:stretch>
        </p:blipFill>
        <p:spPr bwMode="auto">
          <a:xfrm>
            <a:off x="3124200" y="5080000"/>
            <a:ext cx="2057400" cy="13493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2835798" y="1339608"/>
            <a:ext cx="5984111" cy="225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9673" tIns="29837" rIns="59673" bIns="29837" numCol="1" anchor="t" anchorCtr="0" compatLnSpc="1">
            <a:prstTxWarp prst="textNoShape">
              <a:avLst/>
            </a:prstTxWarp>
          </a:bodyPr>
          <a:lstStyle>
            <a:lvl1pPr marL="173038" indent="-173038" algn="l" defTabSz="596900" rtl="0"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SzPct val="90000"/>
              <a:buFont typeface="Wingdings" pitchFamily="2" charset="2"/>
              <a:buChar char="§"/>
              <a:defRPr sz="2200" b="1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1pPr>
            <a:lvl2pPr marL="544513" indent="-187325" algn="l" defTabSz="596900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5000"/>
              </a:spcAft>
              <a:buClr>
                <a:schemeClr val="bg1"/>
              </a:buClr>
              <a:buSzPct val="80000"/>
              <a:buFontTx/>
              <a:buBlip>
                <a:blip r:embed="rId8"/>
              </a:buBlip>
              <a:defRPr b="1" i="1">
                <a:solidFill>
                  <a:srgbClr val="0070C0"/>
                </a:solidFill>
                <a:effectLst/>
                <a:latin typeface="+mn-lt"/>
              </a:defRPr>
            </a:lvl2pPr>
            <a:lvl3pPr marL="796925" indent="-150813" algn="l" defTabSz="596900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5000"/>
              </a:spcAft>
              <a:buClr>
                <a:schemeClr val="accent1"/>
              </a:buClr>
              <a:buSzPct val="85000"/>
              <a:buFontTx/>
              <a:buBlip>
                <a:blip r:embed="rId9"/>
              </a:buBlip>
              <a:defRPr sz="1600" i="0">
                <a:solidFill>
                  <a:schemeClr val="tx1"/>
                </a:solidFill>
                <a:effectLst/>
                <a:latin typeface="+mn-lt"/>
              </a:defRPr>
            </a:lvl3pPr>
            <a:lvl4pPr marL="1047750" indent="-149225" algn="l" defTabSz="596900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5000"/>
              </a:spcAft>
              <a:buFont typeface="Arial" pitchFamily="34" charset="0"/>
              <a:buChar char="–"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defRPr>
            </a:lvl4pPr>
            <a:lvl5pPr marL="1341438" indent="-147638" algn="l" defTabSz="596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5pPr>
            <a:lvl6pPr marL="1798638" indent="-147638" algn="l" defTabSz="596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6pPr>
            <a:lvl7pPr marL="2255838" indent="-147638" algn="l" defTabSz="596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7pPr>
            <a:lvl8pPr marL="2713038" indent="-147638" algn="l" defTabSz="596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8pPr>
            <a:lvl9pPr marL="3170238" indent="-147638" algn="l" defTabSz="596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kern="0" dirty="0" smtClean="0"/>
              <a:t>Annual – rely upon seed for reproduction, plant lives to reproduce (1 Season)</a:t>
            </a:r>
          </a:p>
          <a:p>
            <a:r>
              <a:rPr lang="en-US" sz="2000" kern="0" dirty="0" smtClean="0"/>
              <a:t>Biennial – 2 season life span, 1</a:t>
            </a:r>
            <a:r>
              <a:rPr lang="en-US" sz="2000" kern="0" baseline="30000" dirty="0" smtClean="0"/>
              <a:t>st</a:t>
            </a:r>
            <a:r>
              <a:rPr lang="en-US" sz="2000" kern="0" dirty="0" smtClean="0"/>
              <a:t> season immature rosette, 2</a:t>
            </a:r>
            <a:r>
              <a:rPr lang="en-US" sz="2000" kern="0" baseline="30000" dirty="0" smtClean="0"/>
              <a:t>nd</a:t>
            </a:r>
            <a:r>
              <a:rPr lang="en-US" sz="2000" kern="0" dirty="0" smtClean="0"/>
              <a:t> season bolt &amp; flower</a:t>
            </a:r>
          </a:p>
          <a:p>
            <a:r>
              <a:rPr lang="en-US" sz="2000" kern="0" dirty="0" smtClean="0"/>
              <a:t>Perennial – Living longer than one season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15997" y="406454"/>
            <a:ext cx="7103912" cy="533400"/>
          </a:xfrm>
        </p:spPr>
        <p:txBody>
          <a:bodyPr/>
          <a:lstStyle/>
          <a:p>
            <a:r>
              <a:rPr lang="en-US" altLang="en-US" sz="3600" dirty="0" smtClean="0">
                <a:solidFill>
                  <a:schemeClr val="accent3"/>
                </a:solidFill>
                <a:ea typeface="+mn-ea"/>
                <a:cs typeface="+mn-cs"/>
              </a:rPr>
              <a:t>Understand the Problem</a:t>
            </a:r>
            <a:endParaRPr lang="en-US" altLang="en-US" sz="3600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4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16713" y="385829"/>
            <a:ext cx="7331034" cy="533400"/>
          </a:xfrm>
        </p:spPr>
        <p:txBody>
          <a:bodyPr/>
          <a:lstStyle/>
          <a:p>
            <a:r>
              <a:rPr lang="en-US" altLang="en-US" sz="3600" dirty="0" smtClean="0">
                <a:solidFill>
                  <a:schemeClr val="accent3"/>
                </a:solidFill>
              </a:rPr>
              <a:t>Use an Integrated Approach</a:t>
            </a:r>
          </a:p>
        </p:txBody>
      </p:sp>
      <p:pic>
        <p:nvPicPr>
          <p:cNvPr id="31747" name="Picture 6" descr="police m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873" y="2718731"/>
            <a:ext cx="3278188" cy="379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114800" y="2514600"/>
            <a:ext cx="5029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1pPr>
            <a:lvl2pPr marL="742950" indent="-285750"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2pPr>
            <a:lvl3pPr marL="1143000" indent="-228600"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3pPr>
            <a:lvl4pPr marL="1600200" indent="-228600"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4pPr>
            <a:lvl5pPr marL="2057400" indent="-228600"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05A88"/>
                </a:solidFill>
                <a:latin typeface="Articulate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05A88"/>
                </a:solidFill>
                <a:latin typeface="Articulate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05A88"/>
                </a:solidFill>
                <a:latin typeface="Articulate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05A88"/>
                </a:solidFill>
                <a:latin typeface="Articulate" pitchFamily="2" charset="0"/>
              </a:defRPr>
            </a:lvl9pPr>
          </a:lstStyle>
          <a:p>
            <a:pPr eaLnBrk="1" hangingPunct="1"/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34962" y="1349527"/>
            <a:ext cx="8809038" cy="62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9673" tIns="29837" rIns="59673" bIns="29837" numCol="1" anchor="t" anchorCtr="0" compatLnSpc="1">
            <a:prstTxWarp prst="textNoShape">
              <a:avLst/>
            </a:prstTxWarp>
          </a:bodyPr>
          <a:lstStyle>
            <a:lvl1pPr marL="173038" indent="-173038" algn="l" defTabSz="596900" rtl="0"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SzPct val="90000"/>
              <a:buFont typeface="Wingdings" pitchFamily="2" charset="2"/>
              <a:buChar char="§"/>
              <a:defRPr sz="2200" b="1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1pPr>
            <a:lvl2pPr marL="544513" indent="-187325" algn="l" defTabSz="596900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5000"/>
              </a:spcAft>
              <a:buClr>
                <a:schemeClr val="bg1"/>
              </a:buClr>
              <a:buSzPct val="80000"/>
              <a:buFontTx/>
              <a:buBlip>
                <a:blip r:embed="rId3"/>
              </a:buBlip>
              <a:defRPr b="1" i="1">
                <a:solidFill>
                  <a:srgbClr val="0070C0"/>
                </a:solidFill>
                <a:effectLst/>
                <a:latin typeface="+mn-lt"/>
              </a:defRPr>
            </a:lvl2pPr>
            <a:lvl3pPr marL="796925" indent="-150813" algn="l" defTabSz="596900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5000"/>
              </a:spcAft>
              <a:buClr>
                <a:schemeClr val="accent1"/>
              </a:buClr>
              <a:buSzPct val="85000"/>
              <a:buFontTx/>
              <a:buBlip>
                <a:blip r:embed="rId4"/>
              </a:buBlip>
              <a:defRPr sz="1600" i="0">
                <a:solidFill>
                  <a:schemeClr val="tx1"/>
                </a:solidFill>
                <a:effectLst/>
                <a:latin typeface="+mn-lt"/>
              </a:defRPr>
            </a:lvl3pPr>
            <a:lvl4pPr marL="1047750" indent="-149225" algn="l" defTabSz="596900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5000"/>
              </a:spcAft>
              <a:buFont typeface="Arial" pitchFamily="34" charset="0"/>
              <a:buChar char="–"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defRPr>
            </a:lvl4pPr>
            <a:lvl5pPr marL="1341438" indent="-147638" algn="l" defTabSz="596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5pPr>
            <a:lvl6pPr marL="1798638" indent="-147638" algn="l" defTabSz="596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6pPr>
            <a:lvl7pPr marL="2255838" indent="-147638" algn="l" defTabSz="596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7pPr>
            <a:lvl8pPr marL="2713038" indent="-147638" algn="l" defTabSz="596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8pPr>
            <a:lvl9pPr marL="3170238" indent="-147638" algn="l" defTabSz="596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i="1" kern="0" dirty="0" smtClean="0"/>
              <a:t>FOR WEED MANAGEMENT TO BE THE MOST SUCCESSFUL, AN INTEGRATED APPROACH SHOULD BE UTILIZED.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4360521" y="1979235"/>
            <a:ext cx="4537757" cy="212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9673" tIns="29837" rIns="59673" bIns="29837" numCol="1" anchor="t" anchorCtr="0" compatLnSpc="1">
            <a:prstTxWarp prst="textNoShape">
              <a:avLst/>
            </a:prstTxWarp>
          </a:bodyPr>
          <a:lstStyle>
            <a:lvl1pPr marL="173038" indent="-173038" algn="l" defTabSz="596900" rtl="0"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SzPct val="90000"/>
              <a:buFont typeface="Wingdings" pitchFamily="2" charset="2"/>
              <a:buChar char="§"/>
              <a:defRPr sz="2200" b="1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lvl1pPr>
            <a:lvl2pPr marL="544513" indent="-187325" algn="l" defTabSz="596900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5000"/>
              </a:spcAft>
              <a:buClr>
                <a:schemeClr val="bg1"/>
              </a:buClr>
              <a:buSzPct val="80000"/>
              <a:buFontTx/>
              <a:buBlip>
                <a:blip r:embed="rId3"/>
              </a:buBlip>
              <a:defRPr b="1" i="1">
                <a:solidFill>
                  <a:srgbClr val="0070C0"/>
                </a:solidFill>
                <a:effectLst/>
                <a:latin typeface="+mn-lt"/>
              </a:defRPr>
            </a:lvl2pPr>
            <a:lvl3pPr marL="796925" indent="-150813" algn="l" defTabSz="596900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5000"/>
              </a:spcAft>
              <a:buClr>
                <a:schemeClr val="accent1"/>
              </a:buClr>
              <a:buSzPct val="85000"/>
              <a:buFontTx/>
              <a:buBlip>
                <a:blip r:embed="rId4"/>
              </a:buBlip>
              <a:defRPr sz="1600" i="0">
                <a:solidFill>
                  <a:schemeClr val="tx1"/>
                </a:solidFill>
                <a:effectLst/>
                <a:latin typeface="+mn-lt"/>
              </a:defRPr>
            </a:lvl3pPr>
            <a:lvl4pPr marL="1047750" indent="-149225" algn="l" defTabSz="596900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5000"/>
              </a:spcAft>
              <a:buFont typeface="Arial" pitchFamily="34" charset="0"/>
              <a:buChar char="–"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defRPr>
            </a:lvl4pPr>
            <a:lvl5pPr marL="1341438" indent="-147638" algn="l" defTabSz="596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5pPr>
            <a:lvl6pPr marL="1798638" indent="-147638" algn="l" defTabSz="596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6pPr>
            <a:lvl7pPr marL="2255838" indent="-147638" algn="l" defTabSz="596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7pPr>
            <a:lvl8pPr marL="2713038" indent="-147638" algn="l" defTabSz="596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8pPr>
            <a:lvl9pPr marL="3170238" indent="-147638" algn="l" defTabSz="596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kern="0" dirty="0" smtClean="0"/>
              <a:t>THE STEPS INCLUDE</a:t>
            </a:r>
          </a:p>
          <a:p>
            <a:pPr lvl="1"/>
            <a:r>
              <a:rPr lang="en-US" sz="2000" kern="0" dirty="0" smtClean="0"/>
              <a:t>Identify the weed species to be controlled</a:t>
            </a:r>
          </a:p>
          <a:p>
            <a:pPr lvl="1"/>
            <a:r>
              <a:rPr lang="en-US" sz="2000" kern="0" dirty="0" smtClean="0"/>
              <a:t>Map the infestations</a:t>
            </a:r>
          </a:p>
          <a:p>
            <a:pPr lvl="1"/>
            <a:r>
              <a:rPr lang="en-US" sz="2000" kern="0" dirty="0" smtClean="0"/>
              <a:t>Create a plan</a:t>
            </a:r>
          </a:p>
          <a:p>
            <a:pPr lvl="1"/>
            <a:r>
              <a:rPr lang="en-US" sz="2000" kern="0" dirty="0" smtClean="0"/>
              <a:t>Follow through</a:t>
            </a:r>
            <a:endParaRPr lang="en-US" sz="2000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516" y="4101212"/>
            <a:ext cx="3084234" cy="23131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47038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210" y="168442"/>
            <a:ext cx="7644063" cy="671368"/>
          </a:xfrm>
        </p:spPr>
        <p:txBody>
          <a:bodyPr/>
          <a:lstStyle/>
          <a:p>
            <a:r>
              <a:rPr lang="en-US" sz="2400" dirty="0" smtClean="0"/>
              <a:t>Challenges Come in Many Shapes &amp; Sizes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2621" y="1512488"/>
            <a:ext cx="6689865" cy="50200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4DF01-6150-48D1-859B-4A7A9D9319DD}" type="slidenum">
              <a:rPr lang="en-US" smtClean="0">
                <a:solidFill>
                  <a:srgbClr val="FFFFFF"/>
                </a:solidFill>
              </a:rPr>
              <a:pPr/>
              <a:t>19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621" y="1512488"/>
            <a:ext cx="6723205" cy="504633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75644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543" y="296883"/>
            <a:ext cx="7576457" cy="674729"/>
          </a:xfrm>
        </p:spPr>
        <p:txBody>
          <a:bodyPr/>
          <a:lstStyle/>
          <a:p>
            <a:r>
              <a:rPr lang="en-US" dirty="0" smtClean="0"/>
              <a:t>Anadarko Petroleum Corporation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One of the World’s Largest Independent Oil and Natural Gas Exploration and Production </a:t>
            </a:r>
            <a:r>
              <a:rPr lang="en-US" dirty="0" smtClean="0"/>
              <a:t>Companies</a:t>
            </a:r>
            <a:endParaRPr lang="en-US" dirty="0"/>
          </a:p>
          <a:p>
            <a:pPr>
              <a:spcBef>
                <a:spcPts val="1800"/>
              </a:spcBef>
            </a:pPr>
            <a:r>
              <a:rPr lang="en-US" dirty="0"/>
              <a:t>Produces Enough Energy to Meet </a:t>
            </a:r>
            <a:br>
              <a:rPr lang="en-US" dirty="0"/>
            </a:br>
            <a:r>
              <a:rPr lang="en-US" dirty="0"/>
              <a:t>Daily Demands of ~25 Million Avg. American Homes</a:t>
            </a:r>
            <a:r>
              <a:rPr lang="en-US" dirty="0" smtClean="0"/>
              <a:t>.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Wyoming’s largest landowner (land grant).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374" y="3944337"/>
            <a:ext cx="4643252" cy="251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2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cfaber\Documents\Work Pictures\WWMA pictures\Cheat Grass projec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63" y="1471211"/>
            <a:ext cx="6684090" cy="501306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263" y="1471211"/>
            <a:ext cx="6753726" cy="50652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30352" y="260350"/>
            <a:ext cx="6932383" cy="679450"/>
          </a:xfrm>
        </p:spPr>
        <p:txBody>
          <a:bodyPr/>
          <a:lstStyle/>
          <a:p>
            <a:pPr eaLnBrk="1" hangingPunct="1"/>
            <a:r>
              <a:rPr lang="en-US" dirty="0" smtClean="0"/>
              <a:t>Take a Look at the Big Picture</a:t>
            </a:r>
          </a:p>
        </p:txBody>
      </p:sp>
    </p:spTree>
    <p:extLst>
      <p:ext uri="{BB962C8B-B14F-4D97-AF65-F5344CB8AC3E}">
        <p14:creationId xmlns:p14="http://schemas.microsoft.com/office/powerpoint/2010/main" val="105336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0147" y="245839"/>
            <a:ext cx="7499684" cy="627228"/>
          </a:xfrm>
        </p:spPr>
        <p:txBody>
          <a:bodyPr/>
          <a:lstStyle/>
          <a:p>
            <a:r>
              <a:rPr lang="en-US" sz="2400" dirty="0" smtClean="0"/>
              <a:t>Invasive Species Control is Tricky Business</a:t>
            </a:r>
            <a:endParaRPr lang="en-US" sz="2400" dirty="0"/>
          </a:p>
        </p:txBody>
      </p:sp>
      <p:pic>
        <p:nvPicPr>
          <p:cNvPr id="4" name="weed att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0" y="1541463"/>
            <a:ext cx="6173788" cy="4630737"/>
          </a:xfrm>
        </p:spPr>
      </p:pic>
    </p:spTree>
    <p:extLst>
      <p:ext uri="{BB962C8B-B14F-4D97-AF65-F5344CB8AC3E}">
        <p14:creationId xmlns:p14="http://schemas.microsoft.com/office/powerpoint/2010/main" val="105541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751754" y="311150"/>
            <a:ext cx="4898428" cy="67945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QUESTIONS?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754" y="1784586"/>
            <a:ext cx="5830294" cy="430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7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698378" y="301926"/>
            <a:ext cx="6784413" cy="762000"/>
          </a:xfrm>
        </p:spPr>
        <p:txBody>
          <a:bodyPr/>
          <a:lstStyle/>
          <a:p>
            <a:r>
              <a:rPr lang="en-US" altLang="en-US" dirty="0" smtClean="0"/>
              <a:t>Invasive Species Can Create A Whirlwind Of Challenges!</a:t>
            </a:r>
          </a:p>
        </p:txBody>
      </p:sp>
      <p:pic>
        <p:nvPicPr>
          <p:cNvPr id="2" name="tumble weed whirlwin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953" y="1670050"/>
            <a:ext cx="8051735" cy="4528869"/>
          </a:xfrm>
        </p:spPr>
      </p:pic>
      <p:sp>
        <p:nvSpPr>
          <p:cNvPr id="71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745413" y="6534150"/>
            <a:ext cx="1219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A5DCC3-7598-4D45-82D3-0D5D6141FDD4}" type="slidenum">
              <a:rPr lang="en-US" altLang="en-US" sz="800">
                <a:solidFill>
                  <a:srgbClr val="080808"/>
                </a:solidFill>
                <a:latin typeface="Verdana" panose="020B0604030504040204" pitchFamily="34" charset="0"/>
              </a:rPr>
              <a:pPr/>
              <a:t>3</a:t>
            </a:fld>
            <a:endParaRPr lang="en-US" altLang="en-US" sz="800">
              <a:solidFill>
                <a:srgbClr val="080808"/>
              </a:solidFill>
              <a:latin typeface="Verdana" panose="020B0604030504040204" pitchFamily="34" charset="0"/>
            </a:endParaRPr>
          </a:p>
        </p:txBody>
      </p:sp>
      <p:sp>
        <p:nvSpPr>
          <p:cNvPr id="7173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171450" y="6515100"/>
            <a:ext cx="21336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33FB657-9C03-4C5A-99CD-1C2847DF6F37}" type="datetime4">
              <a:rPr lang="en-US" altLang="en-US" sz="800">
                <a:solidFill>
                  <a:srgbClr val="080808"/>
                </a:solidFill>
                <a:latin typeface="Verdana" panose="020B0604030504040204" pitchFamily="34" charset="0"/>
              </a:rPr>
              <a:pPr/>
              <a:t>April 21, 2017</a:t>
            </a:fld>
            <a:endParaRPr lang="en-US" altLang="en-US" sz="800">
              <a:solidFill>
                <a:srgbClr val="080808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35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844" y="144379"/>
            <a:ext cx="7695211" cy="746710"/>
          </a:xfrm>
        </p:spPr>
        <p:txBody>
          <a:bodyPr/>
          <a:lstStyle/>
          <a:p>
            <a:r>
              <a:rPr lang="en-US" dirty="0" smtClean="0"/>
              <a:t>Begin With the End in Mind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4DF01-6150-48D1-859B-4A7A9D9319DD}" type="slidenum">
              <a:rPr lang="en-US" smtClean="0">
                <a:solidFill>
                  <a:srgbClr val="FFFFFF"/>
                </a:solidFill>
              </a:rPr>
              <a:pPr/>
              <a:t>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2977" y="1408360"/>
            <a:ext cx="7039093" cy="51242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94427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67" y="1522681"/>
            <a:ext cx="6617369" cy="49630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266" name="Picture 4" descr="Vernal Trip 11--09 0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67" y="1522681"/>
            <a:ext cx="6617369" cy="496302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2857500" y="857250"/>
            <a:ext cx="491490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1pPr>
            <a:lvl2pPr marL="742950" indent="-285750"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2pPr>
            <a:lvl3pPr marL="1143000" indent="-228600"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3pPr>
            <a:lvl4pPr marL="1600200" indent="-228600"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4pPr>
            <a:lvl5pPr marL="2057400" indent="-228600" eaLnBrk="0" hangingPunct="0">
              <a:defRPr sz="4400">
                <a:solidFill>
                  <a:srgbClr val="405A88"/>
                </a:solidFill>
                <a:latin typeface="Articulate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05A88"/>
                </a:solidFill>
                <a:latin typeface="Articulate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05A88"/>
                </a:solidFill>
                <a:latin typeface="Articulate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05A88"/>
                </a:solidFill>
                <a:latin typeface="Articulate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05A88"/>
                </a:solidFill>
                <a:latin typeface="Articulate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3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67" y="1522679"/>
            <a:ext cx="6617369" cy="49630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32619" y="176463"/>
            <a:ext cx="7423150" cy="757832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Each Location is Unique!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850" y="102638"/>
            <a:ext cx="7423150" cy="995363"/>
          </a:xfrm>
        </p:spPr>
        <p:txBody>
          <a:bodyPr/>
          <a:lstStyle/>
          <a:p>
            <a:r>
              <a:rPr lang="en-US" dirty="0" smtClean="0"/>
              <a:t>An Ounce of Prevention is Worth a Pound of Cure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751" y="1353828"/>
            <a:ext cx="3759034" cy="5012046"/>
          </a:xfr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4DF01-6150-48D1-859B-4A7A9D9319DD}" type="slidenum">
              <a:rPr lang="en-US" smtClean="0">
                <a:solidFill>
                  <a:srgbClr val="FFFFFF"/>
                </a:solidFill>
              </a:rPr>
              <a:pPr/>
              <a:t>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821" y="1557199"/>
            <a:ext cx="5762894" cy="4429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744" y="1557199"/>
            <a:ext cx="7021047" cy="46237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6622" y="1320164"/>
            <a:ext cx="6619169" cy="52123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3374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RU Gamma Indian Creek Salt Cedar (6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390650"/>
            <a:ext cx="6629400" cy="49720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 descr="Indian Creek - salt cedar sprayed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390650"/>
            <a:ext cx="6629400" cy="49720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08" y="88233"/>
            <a:ext cx="5983292" cy="97964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Proactive Approaches to Invasive Species Control</a:t>
            </a:r>
          </a:p>
        </p:txBody>
      </p:sp>
    </p:spTree>
    <p:extLst>
      <p:ext uri="{BB962C8B-B14F-4D97-AF65-F5344CB8AC3E}">
        <p14:creationId xmlns:p14="http://schemas.microsoft.com/office/powerpoint/2010/main" val="39370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986" y="1472603"/>
            <a:ext cx="5396112" cy="32900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687" y="1577723"/>
            <a:ext cx="20288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Rectangle 9"/>
          <p:cNvSpPr>
            <a:spLocks noGrp="1" noChangeArrowheads="1"/>
          </p:cNvSpPr>
          <p:nvPr>
            <p:ph type="title"/>
          </p:nvPr>
        </p:nvSpPr>
        <p:spPr>
          <a:xfrm>
            <a:off x="1752242" y="176356"/>
            <a:ext cx="8229600" cy="739302"/>
          </a:xfrm>
          <a:noFill/>
        </p:spPr>
        <p:txBody>
          <a:bodyPr/>
          <a:lstStyle/>
          <a:p>
            <a:r>
              <a:rPr lang="en-US" altLang="en-US" dirty="0" smtClean="0">
                <a:solidFill>
                  <a:schemeClr val="accent3"/>
                </a:solidFill>
              </a:rPr>
              <a:t>Use of GIS Data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57" y="1577723"/>
            <a:ext cx="3613708" cy="24251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961" y="4187020"/>
            <a:ext cx="4675728" cy="226515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0522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84" y="1452644"/>
            <a:ext cx="6677243" cy="50079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894" y="95003"/>
            <a:ext cx="7423150" cy="995363"/>
          </a:xfrm>
        </p:spPr>
        <p:txBody>
          <a:bodyPr/>
          <a:lstStyle/>
          <a:p>
            <a:r>
              <a:rPr lang="en-US" dirty="0" smtClean="0"/>
              <a:t>Minimizing Footprint to Maximize Success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97041" y="1441339"/>
            <a:ext cx="6753287" cy="50694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4DF01-6150-48D1-859B-4A7A9D9319DD}" type="slidenum">
              <a:rPr lang="en-US" smtClean="0">
                <a:solidFill>
                  <a:srgbClr val="FFFFFF"/>
                </a:solidFill>
              </a:rPr>
              <a:pPr/>
              <a:t>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41" y="1419582"/>
            <a:ext cx="6788298" cy="50912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69" y="1398677"/>
            <a:ext cx="5013872" cy="51158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73785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leases">
  <a:themeElements>
    <a:clrScheme name="Releases 1">
      <a:dk1>
        <a:srgbClr val="000000"/>
      </a:dk1>
      <a:lt1>
        <a:srgbClr val="FFFFFF"/>
      </a:lt1>
      <a:dk2>
        <a:srgbClr val="336666"/>
      </a:dk2>
      <a:lt2>
        <a:srgbClr val="CCCC99"/>
      </a:lt2>
      <a:accent1>
        <a:srgbClr val="97CDCC"/>
      </a:accent1>
      <a:accent2>
        <a:srgbClr val="D6E0E0"/>
      </a:accent2>
      <a:accent3>
        <a:srgbClr val="FFFFFF"/>
      </a:accent3>
      <a:accent4>
        <a:srgbClr val="000000"/>
      </a:accent4>
      <a:accent5>
        <a:srgbClr val="C9E3E2"/>
      </a:accent5>
      <a:accent6>
        <a:srgbClr val="C2CBCB"/>
      </a:accent6>
      <a:hlink>
        <a:srgbClr val="99CC00"/>
      </a:hlink>
      <a:folHlink>
        <a:srgbClr val="336666"/>
      </a:folHlink>
    </a:clrScheme>
    <a:fontScheme name="Release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4488" marR="0" indent="-344488" algn="ctr" defTabSz="91598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0000"/>
          <a:buFont typeface="Wingdings" panose="05000000000000000000" pitchFamily="2" charset="2"/>
          <a:buChar char="l"/>
          <a:tabLst/>
          <a:defRPr kumimoji="0" lang="en-US" altLang="en-US" sz="2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4488" marR="0" indent="-344488" algn="ctr" defTabSz="91598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0000"/>
          <a:buFont typeface="Wingdings" panose="05000000000000000000" pitchFamily="2" charset="2"/>
          <a:buChar char="l"/>
          <a:tabLst/>
          <a:defRPr kumimoji="0" lang="en-US" altLang="en-US" sz="2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Releases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leases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leases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leases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leases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leases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leases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leases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leases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leases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PCcorp11_01">
  <a:themeElements>
    <a:clrScheme name="Anadarko01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7BCF27"/>
      </a:accent1>
      <a:accent2>
        <a:srgbClr val="47CFFF"/>
      </a:accent2>
      <a:accent3>
        <a:srgbClr val="0066D8"/>
      </a:accent3>
      <a:accent4>
        <a:srgbClr val="FFEE15"/>
      </a:accent4>
      <a:accent5>
        <a:srgbClr val="F4891E"/>
      </a:accent5>
      <a:accent6>
        <a:srgbClr val="D60000"/>
      </a:accent6>
      <a:hlink>
        <a:srgbClr val="7030A0"/>
      </a:hlink>
      <a:folHlink>
        <a:srgbClr val="33CCCC"/>
      </a:folHlink>
    </a:clrScheme>
    <a:fontScheme name="IR 2011">
      <a:majorFont>
        <a:latin typeface="Franklin Gothic Medium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011 IR 1">
        <a:dk1>
          <a:srgbClr val="000000"/>
        </a:dk1>
        <a:lt1>
          <a:srgbClr val="FFFFFF"/>
        </a:lt1>
        <a:dk2>
          <a:srgbClr val="4D4D4D"/>
        </a:dk2>
        <a:lt2>
          <a:srgbClr val="F2F2F2"/>
        </a:lt2>
        <a:accent1>
          <a:srgbClr val="3AAFFF"/>
        </a:accent1>
        <a:accent2>
          <a:srgbClr val="FFEB53"/>
        </a:accent2>
        <a:accent3>
          <a:srgbClr val="FFFFFF"/>
        </a:accent3>
        <a:accent4>
          <a:srgbClr val="000000"/>
        </a:accent4>
        <a:accent5>
          <a:srgbClr val="AED4FF"/>
        </a:accent5>
        <a:accent6>
          <a:srgbClr val="E7D54A"/>
        </a:accent6>
        <a:hlink>
          <a:srgbClr val="CC0000"/>
        </a:hlink>
        <a:folHlink>
          <a:srgbClr val="B5E8F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1 IR 2">
        <a:dk1>
          <a:srgbClr val="000000"/>
        </a:dk1>
        <a:lt1>
          <a:srgbClr val="FFFFFF"/>
        </a:lt1>
        <a:dk2>
          <a:srgbClr val="4D4D4D"/>
        </a:dk2>
        <a:lt2>
          <a:srgbClr val="F2F2F2"/>
        </a:lt2>
        <a:accent1>
          <a:srgbClr val="3AAFFF"/>
        </a:accent1>
        <a:accent2>
          <a:srgbClr val="FFEB53"/>
        </a:accent2>
        <a:accent3>
          <a:srgbClr val="FFFFFF"/>
        </a:accent3>
        <a:accent4>
          <a:srgbClr val="000000"/>
        </a:accent4>
        <a:accent5>
          <a:srgbClr val="AED4FF"/>
        </a:accent5>
        <a:accent6>
          <a:srgbClr val="E7D54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1 IR 3">
        <a:dk1>
          <a:srgbClr val="000000"/>
        </a:dk1>
        <a:lt1>
          <a:srgbClr val="FFFFFF"/>
        </a:lt1>
        <a:dk2>
          <a:srgbClr val="4D4D4D"/>
        </a:dk2>
        <a:lt2>
          <a:srgbClr val="F2F2F2"/>
        </a:lt2>
        <a:accent1>
          <a:srgbClr val="6DC4FF"/>
        </a:accent1>
        <a:accent2>
          <a:srgbClr val="FFEB53"/>
        </a:accent2>
        <a:accent3>
          <a:srgbClr val="FFFFFF"/>
        </a:accent3>
        <a:accent4>
          <a:srgbClr val="000000"/>
        </a:accent4>
        <a:accent5>
          <a:srgbClr val="BADEFF"/>
        </a:accent5>
        <a:accent6>
          <a:srgbClr val="E7D54A"/>
        </a:accent6>
        <a:hlink>
          <a:srgbClr val="FF6600"/>
        </a:hlink>
        <a:folHlink>
          <a:srgbClr val="00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1 IR 4">
        <a:dk1>
          <a:srgbClr val="000000"/>
        </a:dk1>
        <a:lt1>
          <a:srgbClr val="FFFFFF"/>
        </a:lt1>
        <a:dk2>
          <a:srgbClr val="4D4D4D"/>
        </a:dk2>
        <a:lt2>
          <a:srgbClr val="F2F2F2"/>
        </a:lt2>
        <a:accent1>
          <a:srgbClr val="60BAF7"/>
        </a:accent1>
        <a:accent2>
          <a:srgbClr val="F7E453"/>
        </a:accent2>
        <a:accent3>
          <a:srgbClr val="FFFFFF"/>
        </a:accent3>
        <a:accent4>
          <a:srgbClr val="000000"/>
        </a:accent4>
        <a:accent5>
          <a:srgbClr val="B6D9FA"/>
        </a:accent5>
        <a:accent6>
          <a:srgbClr val="E0CF4A"/>
        </a:accent6>
        <a:hlink>
          <a:srgbClr val="F76504"/>
        </a:hlink>
        <a:folHlink>
          <a:srgbClr val="8FCA5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1 IR 5">
        <a:dk1>
          <a:srgbClr val="000000"/>
        </a:dk1>
        <a:lt1>
          <a:srgbClr val="FFFFFF"/>
        </a:lt1>
        <a:dk2>
          <a:srgbClr val="4D4D4D"/>
        </a:dk2>
        <a:lt2>
          <a:srgbClr val="F2F2F2"/>
        </a:lt2>
        <a:accent1>
          <a:srgbClr val="00C3C9"/>
        </a:accent1>
        <a:accent2>
          <a:srgbClr val="FFBB00"/>
        </a:accent2>
        <a:accent3>
          <a:srgbClr val="FFFFFF"/>
        </a:accent3>
        <a:accent4>
          <a:srgbClr val="000000"/>
        </a:accent4>
        <a:accent5>
          <a:srgbClr val="AADEE1"/>
        </a:accent5>
        <a:accent6>
          <a:srgbClr val="E7A900"/>
        </a:accent6>
        <a:hlink>
          <a:srgbClr val="FF5C00"/>
        </a:hlink>
        <a:folHlink>
          <a:srgbClr val="96D3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1 IR 6">
        <a:dk1>
          <a:srgbClr val="000000"/>
        </a:dk1>
        <a:lt1>
          <a:srgbClr val="FFFFFF"/>
        </a:lt1>
        <a:dk2>
          <a:srgbClr val="4D4D4D"/>
        </a:dk2>
        <a:lt2>
          <a:srgbClr val="F2F2F2"/>
        </a:lt2>
        <a:accent1>
          <a:srgbClr val="00C3EB"/>
        </a:accent1>
        <a:accent2>
          <a:srgbClr val="FFBB00"/>
        </a:accent2>
        <a:accent3>
          <a:srgbClr val="FFFFFF"/>
        </a:accent3>
        <a:accent4>
          <a:srgbClr val="000000"/>
        </a:accent4>
        <a:accent5>
          <a:srgbClr val="AADEF3"/>
        </a:accent5>
        <a:accent6>
          <a:srgbClr val="E7A900"/>
        </a:accent6>
        <a:hlink>
          <a:srgbClr val="FF5C00"/>
        </a:hlink>
        <a:folHlink>
          <a:srgbClr val="96D3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1 IR 7">
        <a:dk1>
          <a:srgbClr val="000000"/>
        </a:dk1>
        <a:lt1>
          <a:srgbClr val="FFFFFF"/>
        </a:lt1>
        <a:dk2>
          <a:srgbClr val="4D4D4D"/>
        </a:dk2>
        <a:lt2>
          <a:srgbClr val="F2F2F2"/>
        </a:lt2>
        <a:accent1>
          <a:srgbClr val="00C3EB"/>
        </a:accent1>
        <a:accent2>
          <a:srgbClr val="FFBB00"/>
        </a:accent2>
        <a:accent3>
          <a:srgbClr val="FFFFFF"/>
        </a:accent3>
        <a:accent4>
          <a:srgbClr val="000000"/>
        </a:accent4>
        <a:accent5>
          <a:srgbClr val="AADEF3"/>
        </a:accent5>
        <a:accent6>
          <a:srgbClr val="E7A900"/>
        </a:accent6>
        <a:hlink>
          <a:srgbClr val="FF5C00"/>
        </a:hlink>
        <a:folHlink>
          <a:srgbClr val="67D8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1 IR 8">
        <a:dk1>
          <a:srgbClr val="000000"/>
        </a:dk1>
        <a:lt1>
          <a:srgbClr val="FFFFFF"/>
        </a:lt1>
        <a:dk2>
          <a:srgbClr val="4D4D4D"/>
        </a:dk2>
        <a:lt2>
          <a:srgbClr val="F2F2F2"/>
        </a:lt2>
        <a:accent1>
          <a:srgbClr val="47E0FF"/>
        </a:accent1>
        <a:accent2>
          <a:srgbClr val="FFBB00"/>
        </a:accent2>
        <a:accent3>
          <a:srgbClr val="FFFFFF"/>
        </a:accent3>
        <a:accent4>
          <a:srgbClr val="000000"/>
        </a:accent4>
        <a:accent5>
          <a:srgbClr val="B1EDFF"/>
        </a:accent5>
        <a:accent6>
          <a:srgbClr val="E7A900"/>
        </a:accent6>
        <a:hlink>
          <a:srgbClr val="FF5C00"/>
        </a:hlink>
        <a:folHlink>
          <a:srgbClr val="67D83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2909</TotalTime>
  <Words>735</Words>
  <Application>Microsoft Office PowerPoint</Application>
  <PresentationFormat>On-screen Show (4:3)</PresentationFormat>
  <Paragraphs>73</Paragraphs>
  <Slides>22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Arial Black</vt:lpstr>
      <vt:lpstr>Articulate</vt:lpstr>
      <vt:lpstr>Calibri</vt:lpstr>
      <vt:lpstr>Franklin Gothic Book</vt:lpstr>
      <vt:lpstr>Franklin Gothic Medium</vt:lpstr>
      <vt:lpstr>Tahoma</vt:lpstr>
      <vt:lpstr>Trebuchet MS</vt:lpstr>
      <vt:lpstr>Verdana</vt:lpstr>
      <vt:lpstr>Wingdings</vt:lpstr>
      <vt:lpstr>Wingdings 2</vt:lpstr>
      <vt:lpstr>ZapfHumnst BT</vt:lpstr>
      <vt:lpstr>Releases</vt:lpstr>
      <vt:lpstr>APCcorp11_01</vt:lpstr>
      <vt:lpstr>Invasive Plant Species Challenges &amp; Opportunities    April 25, 2017</vt:lpstr>
      <vt:lpstr>Anadarko Petroleum Corporation</vt:lpstr>
      <vt:lpstr>Invasive Species Can Create A Whirlwind Of Challenges!</vt:lpstr>
      <vt:lpstr>Begin With the End in Mind</vt:lpstr>
      <vt:lpstr>Each Location is Unique!</vt:lpstr>
      <vt:lpstr>An Ounce of Prevention is Worth a Pound of Cure</vt:lpstr>
      <vt:lpstr>Proactive Approaches to Invasive Species Control</vt:lpstr>
      <vt:lpstr>Use of GIS Data </vt:lpstr>
      <vt:lpstr>Minimizing Footprint to Maximize Success</vt:lpstr>
      <vt:lpstr>Reclamation:  The Best Defense is a Good Offense</vt:lpstr>
      <vt:lpstr>Reclamation:  The Best Defense is a Good Offense</vt:lpstr>
      <vt:lpstr>Look For “Clean” Seed Mixes &amp; Adapted Species</vt:lpstr>
      <vt:lpstr>Quick Stabilization is Key to Success</vt:lpstr>
      <vt:lpstr>Quick Stabilization is Key to Success</vt:lpstr>
      <vt:lpstr>Quick Stabilization is Key to Success</vt:lpstr>
      <vt:lpstr>Invasive Species Management</vt:lpstr>
      <vt:lpstr>Understand the Problem</vt:lpstr>
      <vt:lpstr>Use an Integrated Approach</vt:lpstr>
      <vt:lpstr>Challenges Come in Many Shapes &amp; Sizes</vt:lpstr>
      <vt:lpstr>Take a Look at the Big Picture</vt:lpstr>
      <vt:lpstr>Invasive Species Control is Tricky Business</vt:lpstr>
      <vt:lpstr>QUESTIONS?</vt:lpstr>
    </vt:vector>
  </TitlesOfParts>
  <Company>Anadarko Petroleum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Faber, Colleen</dc:creator>
  <cp:lastModifiedBy>Wanda Burget</cp:lastModifiedBy>
  <cp:revision>25</cp:revision>
  <dcterms:created xsi:type="dcterms:W3CDTF">2017-04-18T21:11:24Z</dcterms:created>
  <dcterms:modified xsi:type="dcterms:W3CDTF">2017-04-22T02:14:20Z</dcterms:modified>
</cp:coreProperties>
</file>